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x="18288000" cy="10287000"/>
  <p:notesSz cx="6858000" cy="9144000"/>
  <p:embeddedFontLst>
    <p:embeddedFont>
      <p:font typeface="Arial Bold" charset="1" panose="020B0802020202020204"/>
      <p:regular r:id="rId67"/>
    </p:embeddedFont>
    <p:embeddedFont>
      <p:font typeface="Daydream" charset="1" panose="00000000000000000000"/>
      <p:regular r:id="rId68"/>
    </p:embeddedFont>
    <p:embeddedFont>
      <p:font typeface="Old Standard Bold" charset="1" panose="02040503050505020303"/>
      <p:regular r:id="rId69"/>
    </p:embeddedFont>
    <p:embeddedFont>
      <p:font typeface="Arial" charset="1" panose="020B0502020202020204"/>
      <p:regular r:id="rId70"/>
    </p:embeddedFont>
    <p:embeddedFont>
      <p:font typeface="Questrial" charset="1" panose="02000000000000000000"/>
      <p:regular r:id="rId71"/>
    </p:embeddedFont>
    <p:embeddedFont>
      <p:font typeface="Arial Italics" charset="1" panose="020B0502020202090204"/>
      <p:regular r:id="rId72"/>
    </p:embeddedFont>
    <p:embeddedFont>
      <p:font typeface="Arial Bold Italics" charset="1" panose="020B0802020202090204"/>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3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2" Target="../media/image40.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11" Target="../media/image48.svg" Type="http://schemas.openxmlformats.org/officeDocument/2006/relationships/image"/><Relationship Id="rId12" Target="../media/image49.png" Type="http://schemas.openxmlformats.org/officeDocument/2006/relationships/image"/><Relationship Id="rId13" Target="../media/image50.svg" Type="http://schemas.openxmlformats.org/officeDocument/2006/relationships/image"/><Relationship Id="rId14" Target="../media/image51.png" Type="http://schemas.openxmlformats.org/officeDocument/2006/relationships/image"/><Relationship Id="rId15" Target="../media/image52.svg" Type="http://schemas.openxmlformats.org/officeDocument/2006/relationships/image"/><Relationship Id="rId16" Target="../media/image53.png" Type="http://schemas.openxmlformats.org/officeDocument/2006/relationships/image"/><Relationship Id="rId17" Target="../media/image54.svg" Type="http://schemas.openxmlformats.org/officeDocument/2006/relationships/image"/><Relationship Id="rId18" Target="../media/image55.png" Type="http://schemas.openxmlformats.org/officeDocument/2006/relationships/image"/><Relationship Id="rId19" Target="../media/image56.svg" Type="http://schemas.openxmlformats.org/officeDocument/2006/relationships/image"/><Relationship Id="rId2" Target="../media/image41.png" Type="http://schemas.openxmlformats.org/officeDocument/2006/relationships/image"/><Relationship Id="rId20" Target="../media/image28.png" Type="http://schemas.openxmlformats.org/officeDocument/2006/relationships/image"/><Relationship Id="rId21" Target="../media/image29.svg" Type="http://schemas.openxmlformats.org/officeDocument/2006/relationships/image"/><Relationship Id="rId22" Target="../media/image30.png" Type="http://schemas.openxmlformats.org/officeDocument/2006/relationships/image"/><Relationship Id="rId23" Target="../media/image31.svg" Type="http://schemas.openxmlformats.org/officeDocument/2006/relationships/image"/><Relationship Id="rId24" Target="../media/image32.png" Type="http://schemas.openxmlformats.org/officeDocument/2006/relationships/image"/><Relationship Id="rId25" Target="../media/image33.svg" Type="http://schemas.openxmlformats.org/officeDocument/2006/relationships/image"/><Relationship Id="rId26" Target="../media/image34.png" Type="http://schemas.openxmlformats.org/officeDocument/2006/relationships/image"/><Relationship Id="rId27" Target="../media/image35.svg" Type="http://schemas.openxmlformats.org/officeDocument/2006/relationships/image"/><Relationship Id="rId28" Target="../media/image36.png" Type="http://schemas.openxmlformats.org/officeDocument/2006/relationships/image"/><Relationship Id="rId29" Target="../media/image37.sv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2" Target="../media/image57.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2" Target="../media/image57.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2" Target="../media/image58.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18" Target="../media/image30.png" Type="http://schemas.openxmlformats.org/officeDocument/2006/relationships/image"/><Relationship Id="rId19" Target="../media/image31.svg" Type="http://schemas.openxmlformats.org/officeDocument/2006/relationships/image"/><Relationship Id="rId2" Target="../media/image14.png" Type="http://schemas.openxmlformats.org/officeDocument/2006/relationships/image"/><Relationship Id="rId20" Target="../media/image32.png" Type="http://schemas.openxmlformats.org/officeDocument/2006/relationships/image"/><Relationship Id="rId21" Target="../media/image33.svg" Type="http://schemas.openxmlformats.org/officeDocument/2006/relationships/image"/><Relationship Id="rId22" Target="../media/image34.png" Type="http://schemas.openxmlformats.org/officeDocument/2006/relationships/image"/><Relationship Id="rId23" Target="../media/image35.svg" Type="http://schemas.openxmlformats.org/officeDocument/2006/relationships/image"/><Relationship Id="rId24" Target="../media/image36.png" Type="http://schemas.openxmlformats.org/officeDocument/2006/relationships/image"/><Relationship Id="rId25" Target="../media/image37.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59.png" Type="http://schemas.openxmlformats.org/officeDocument/2006/relationships/image"/><Relationship Id="rId3" Target="../media/image60.sv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63.png" Type="http://schemas.openxmlformats.org/officeDocument/2006/relationships/image"/><Relationship Id="rId3" Target="../media/image64.svg" Type="http://schemas.openxmlformats.org/officeDocument/2006/relationships/image"/><Relationship Id="rId4" Target="../media/image65.png" Type="http://schemas.openxmlformats.org/officeDocument/2006/relationships/image"/><Relationship Id="rId5" Target="../media/image66.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6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6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65.png" Type="http://schemas.openxmlformats.org/officeDocument/2006/relationships/image"/><Relationship Id="rId3" Target="../media/image66.sv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6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7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svg" Type="http://schemas.openxmlformats.org/officeDocument/2006/relationships/image"/><Relationship Id="rId11" Target="../media/image32.png" Type="http://schemas.openxmlformats.org/officeDocument/2006/relationships/image"/><Relationship Id="rId12" Target="../media/image33.svg" Type="http://schemas.openxmlformats.org/officeDocument/2006/relationships/image"/><Relationship Id="rId13" Target="../media/image34.png" Type="http://schemas.openxmlformats.org/officeDocument/2006/relationships/image"/><Relationship Id="rId14" Target="../media/image35.svg" Type="http://schemas.openxmlformats.org/officeDocument/2006/relationships/image"/><Relationship Id="rId15" Target="../media/image36.png" Type="http://schemas.openxmlformats.org/officeDocument/2006/relationships/image"/><Relationship Id="rId16" Target="../media/image37.svg" Type="http://schemas.openxmlformats.org/officeDocument/2006/relationships/image"/><Relationship Id="rId2" Target="../media/image71.png" Type="http://schemas.openxmlformats.org/officeDocument/2006/relationships/image"/><Relationship Id="rId3" Target="../media/image72.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28.png" Type="http://schemas.openxmlformats.org/officeDocument/2006/relationships/image"/><Relationship Id="rId8" Target="../media/image29.svg" Type="http://schemas.openxmlformats.org/officeDocument/2006/relationships/image"/><Relationship Id="rId9" Target="../media/image30.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7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2" Target="../media/image74.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2" Target="../media/image38.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1977390"/>
            <a:ext cx="18288000" cy="14241780"/>
          </a:xfrm>
          <a:custGeom>
            <a:avLst/>
            <a:gdLst/>
            <a:ahLst/>
            <a:cxnLst/>
            <a:rect r="r" b="b" t="t" l="l"/>
            <a:pathLst>
              <a:path h="14241780" w="18288000">
                <a:moveTo>
                  <a:pt x="0" y="0"/>
                </a:moveTo>
                <a:lnTo>
                  <a:pt x="18288000" y="0"/>
                </a:lnTo>
                <a:lnTo>
                  <a:pt x="18288000" y="14241780"/>
                </a:lnTo>
                <a:lnTo>
                  <a:pt x="0" y="14241780"/>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55C9FE"/>
                </a:solidFill>
                <a:latin typeface="Arial Bold"/>
                <a:ea typeface="Arial Bold"/>
                <a:cs typeface="Arial Bold"/>
                <a:sym typeface="Arial Bold"/>
              </a:rPr>
              <a:t>Strand Three: The History of Europe and the Wider World</a:t>
            </a:r>
          </a:p>
        </p:txBody>
      </p:sp>
      <p:sp>
        <p:nvSpPr>
          <p:cNvPr name="TextBox 5" id="5"/>
          <p:cNvSpPr txBox="true"/>
          <p:nvPr/>
        </p:nvSpPr>
        <p:spPr>
          <a:xfrm rot="0">
            <a:off x="0" y="3473921"/>
            <a:ext cx="18288000" cy="1530027"/>
          </a:xfrm>
          <a:prstGeom prst="rect">
            <a:avLst/>
          </a:prstGeom>
        </p:spPr>
        <p:txBody>
          <a:bodyPr anchor="t" rtlCol="false" tIns="0" lIns="0" bIns="0" rIns="0">
            <a:spAutoFit/>
          </a:bodyPr>
          <a:lstStyle/>
          <a:p>
            <a:pPr algn="ctr">
              <a:lnSpc>
                <a:spcPts val="11217"/>
              </a:lnSpc>
            </a:pPr>
            <a:r>
              <a:rPr lang="en-US" b="true" sz="8012" spc="360">
                <a:solidFill>
                  <a:srgbClr val="55C9FE"/>
                </a:solidFill>
                <a:latin typeface="Arial Bold"/>
                <a:ea typeface="Arial Bold"/>
                <a:cs typeface="Arial Bold"/>
                <a:sym typeface="Arial Bold"/>
              </a:rPr>
              <a:t>ANCIENT ROME</a:t>
            </a:r>
          </a:p>
        </p:txBody>
      </p:sp>
      <p:sp>
        <p:nvSpPr>
          <p:cNvPr name="TextBox 6" id="6"/>
          <p:cNvSpPr txBox="true"/>
          <p:nvPr/>
        </p:nvSpPr>
        <p:spPr>
          <a:xfrm rot="0">
            <a:off x="351964" y="3807820"/>
            <a:ext cx="17584248" cy="1335680"/>
          </a:xfrm>
          <a:prstGeom prst="rect">
            <a:avLst/>
          </a:prstGeom>
        </p:spPr>
        <p:txBody>
          <a:bodyPr anchor="t" rtlCol="false" tIns="0" lIns="0" bIns="0" rIns="0">
            <a:spAutoFit/>
          </a:bodyPr>
          <a:lstStyle/>
          <a:p>
            <a:pPr algn="ctr">
              <a:lnSpc>
                <a:spcPts val="10366"/>
              </a:lnSpc>
            </a:pPr>
            <a:r>
              <a:rPr lang="en-US" sz="9014" spc="2704">
                <a:solidFill>
                  <a:srgbClr val="FFFFFF"/>
                </a:solidFill>
                <a:latin typeface="Daydream"/>
                <a:ea typeface="Daydream"/>
                <a:cs typeface="Daydream"/>
                <a:sym typeface="Daydream"/>
              </a:rPr>
              <a:t>ancient rome</a:t>
            </a:r>
          </a:p>
        </p:txBody>
      </p:sp>
      <p:sp>
        <p:nvSpPr>
          <p:cNvPr name="TextBox 7" id="7"/>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4</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735 BC to AD 476</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55C9FE"/>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28700" y="1844363"/>
            <a:ext cx="15730037" cy="7413937"/>
          </a:xfrm>
          <a:custGeom>
            <a:avLst/>
            <a:gdLst/>
            <a:ahLst/>
            <a:cxnLst/>
            <a:rect r="r" b="b" t="t" l="l"/>
            <a:pathLst>
              <a:path h="7413937" w="15730037">
                <a:moveTo>
                  <a:pt x="0" y="0"/>
                </a:moveTo>
                <a:lnTo>
                  <a:pt x="15730037" y="0"/>
                </a:lnTo>
                <a:lnTo>
                  <a:pt x="15730037" y="7413937"/>
                </a:lnTo>
                <a:lnTo>
                  <a:pt x="0" y="7413937"/>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8" id="8"/>
          <p:cNvSpPr txBox="true"/>
          <p:nvPr/>
        </p:nvSpPr>
        <p:spPr>
          <a:xfrm rot="0">
            <a:off x="1028700" y="752475"/>
            <a:ext cx="15730037" cy="1336671"/>
          </a:xfrm>
          <a:prstGeom prst="rect">
            <a:avLst/>
          </a:prstGeom>
        </p:spPr>
        <p:txBody>
          <a:bodyPr anchor="t" rtlCol="false" tIns="0" lIns="0" bIns="0" rIns="0">
            <a:spAutoFit/>
          </a:bodyPr>
          <a:lstStyle/>
          <a:p>
            <a:pPr algn="l">
              <a:lnSpc>
                <a:spcPts val="9800"/>
              </a:lnSpc>
            </a:pPr>
            <a:r>
              <a:rPr lang="en-US" sz="7000" b="true">
                <a:solidFill>
                  <a:srgbClr val="004AAD"/>
                </a:solidFill>
                <a:latin typeface="Arial Bold"/>
                <a:ea typeface="Arial Bold"/>
                <a:cs typeface="Arial Bold"/>
                <a:sym typeface="Arial Bold"/>
              </a:rPr>
              <a:t>Roman Towns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0">
            <a:off x="1028700" y="9779920"/>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2531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24, Artefact 2nd Edition)</a:t>
            </a:r>
          </a:p>
        </p:txBody>
      </p:sp>
      <p:sp>
        <p:nvSpPr>
          <p:cNvPr name="TextBox 8" id="8"/>
          <p:cNvSpPr txBox="true"/>
          <p:nvPr/>
        </p:nvSpPr>
        <p:spPr>
          <a:xfrm rot="0">
            <a:off x="1028700" y="2120899"/>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system was used to lay our Roman towns?</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the role of the forum in a Roman town?</a:t>
            </a:r>
          </a:p>
          <a:p>
            <a:pPr algn="l" marL="647702" indent="-323851" lvl="1">
              <a:lnSpc>
                <a:spcPts val="4200"/>
              </a:lnSpc>
              <a:buAutoNum type="arabicPeriod" startAt="1"/>
            </a:pPr>
            <a:r>
              <a:rPr lang="en-US" sz="3000">
                <a:solidFill>
                  <a:srgbClr val="0DA33B"/>
                </a:solidFill>
                <a:latin typeface="Arial"/>
                <a:ea typeface="Arial"/>
                <a:cs typeface="Arial"/>
                <a:sym typeface="Arial"/>
              </a:rPr>
              <a:t>Name three buildings that were used for leisure activities.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2531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b="true" sz="7999" spc="359">
                <a:solidFill>
                  <a:srgbClr val="004AAD"/>
                </a:solidFill>
                <a:latin typeface="Arial Bold"/>
                <a:ea typeface="Arial Bold"/>
                <a:cs typeface="Arial Bold"/>
                <a:sym typeface="Arial Bold"/>
              </a:rPr>
              <a:t>4.2: THE ROMAN ARMY</a:t>
            </a:r>
          </a:p>
        </p:txBody>
      </p:sp>
      <p:sp>
        <p:nvSpPr>
          <p:cNvPr name="TextBox 5" id="5"/>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4.2: the roman army</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4</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735 BC to AD 476</a:t>
            </a:r>
          </a:p>
        </p:txBody>
      </p:sp>
      <p:sp>
        <p:nvSpPr>
          <p:cNvPr name="TextBox 8" id="8"/>
          <p:cNvSpPr txBox="true"/>
          <p:nvPr/>
        </p:nvSpPr>
        <p:spPr>
          <a:xfrm rot="0">
            <a:off x="481971" y="7603437"/>
            <a:ext cx="17324057" cy="1518285"/>
          </a:xfrm>
          <a:prstGeom prst="rect">
            <a:avLst/>
          </a:prstGeom>
        </p:spPr>
        <p:txBody>
          <a:bodyPr anchor="t" rtlCol="false" tIns="0" lIns="0" bIns="0" rIns="0">
            <a:spAutoFit/>
          </a:bodyPr>
          <a:lstStyle/>
          <a:p>
            <a:pPr algn="l">
              <a:lnSpc>
                <a:spcPts val="2940"/>
              </a:lnSpc>
            </a:pPr>
            <a:r>
              <a:rPr lang="en-US" sz="2100">
                <a:solidFill>
                  <a:srgbClr val="004AAD"/>
                </a:solidFill>
                <a:latin typeface="Arial"/>
                <a:ea typeface="Arial"/>
                <a:cs typeface="Arial"/>
                <a:sym typeface="Arial"/>
              </a:rPr>
              <a:t>The army was central to Roman life – it allowed Rome to conquer and keep control over its vast empire.</a:t>
            </a:r>
          </a:p>
          <a:p>
            <a:pPr algn="l">
              <a:lnSpc>
                <a:spcPts val="2940"/>
              </a:lnSpc>
            </a:pPr>
            <a:r>
              <a:rPr lang="en-US" sz="2100">
                <a:solidFill>
                  <a:srgbClr val="004AAD"/>
                </a:solidFill>
                <a:latin typeface="Arial"/>
                <a:ea typeface="Arial"/>
                <a:cs typeface="Arial"/>
                <a:sym typeface="Arial"/>
              </a:rPr>
              <a:t>Ambitious generals could also use the army to gain political power.</a:t>
            </a:r>
          </a:p>
          <a:p>
            <a:pPr algn="l">
              <a:lnSpc>
                <a:spcPts val="2940"/>
              </a:lnSpc>
            </a:pPr>
            <a:r>
              <a:rPr lang="en-US" sz="2100">
                <a:solidFill>
                  <a:srgbClr val="004AAD"/>
                </a:solidFill>
                <a:latin typeface="Arial"/>
                <a:ea typeface="Arial"/>
                <a:cs typeface="Arial"/>
                <a:sym typeface="Arial"/>
              </a:rPr>
              <a:t>For ordinary Romans, being a soldier was a really good profession to have.</a:t>
            </a:r>
          </a:p>
          <a:p>
            <a:pPr algn="l">
              <a:lnSpc>
                <a:spcPts val="2940"/>
              </a:lnSpc>
            </a:pPr>
            <a:r>
              <a:rPr lang="en-US" sz="2100">
                <a:solidFill>
                  <a:srgbClr val="004AAD"/>
                </a:solidFill>
                <a:latin typeface="Arial"/>
                <a:ea typeface="Arial"/>
                <a:cs typeface="Arial"/>
                <a:sym typeface="Arial"/>
              </a:rPr>
              <a:t>Individual Roman foot soldiers were called legionaries who made up a legion.</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961254" y="0"/>
            <a:ext cx="12365492" cy="9716984"/>
          </a:xfrm>
          <a:custGeom>
            <a:avLst/>
            <a:gdLst/>
            <a:ahLst/>
            <a:cxnLst/>
            <a:rect r="r" b="b" t="t" l="l"/>
            <a:pathLst>
              <a:path h="9716984" w="12365492">
                <a:moveTo>
                  <a:pt x="0" y="0"/>
                </a:moveTo>
                <a:lnTo>
                  <a:pt x="12365492" y="0"/>
                </a:lnTo>
                <a:lnTo>
                  <a:pt x="12365492" y="9716984"/>
                </a:lnTo>
                <a:lnTo>
                  <a:pt x="0" y="9716984"/>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grpSp>
        <p:nvGrpSpPr>
          <p:cNvPr name="Group 9" id="9"/>
          <p:cNvGrpSpPr/>
          <p:nvPr/>
        </p:nvGrpSpPr>
        <p:grpSpPr>
          <a:xfrm rot="0">
            <a:off x="11383909" y="9725311"/>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28700" y="2089146"/>
            <a:ext cx="845797" cy="1253033"/>
          </a:xfrm>
          <a:custGeom>
            <a:avLst/>
            <a:gdLst/>
            <a:ahLst/>
            <a:cxnLst/>
            <a:rect r="r" b="b" t="t" l="l"/>
            <a:pathLst>
              <a:path h="1253033" w="845797">
                <a:moveTo>
                  <a:pt x="0" y="0"/>
                </a:moveTo>
                <a:lnTo>
                  <a:pt x="845797" y="0"/>
                </a:lnTo>
                <a:lnTo>
                  <a:pt x="845797" y="1253033"/>
                </a:lnTo>
                <a:lnTo>
                  <a:pt x="0" y="12530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874497" y="2089146"/>
            <a:ext cx="845797" cy="1253033"/>
          </a:xfrm>
          <a:custGeom>
            <a:avLst/>
            <a:gdLst/>
            <a:ahLst/>
            <a:cxnLst/>
            <a:rect r="r" b="b" t="t" l="l"/>
            <a:pathLst>
              <a:path h="1253033" w="845797">
                <a:moveTo>
                  <a:pt x="0" y="0"/>
                </a:moveTo>
                <a:lnTo>
                  <a:pt x="845798" y="0"/>
                </a:lnTo>
                <a:lnTo>
                  <a:pt x="845798" y="1253033"/>
                </a:lnTo>
                <a:lnTo>
                  <a:pt x="0" y="12530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2720295" y="2089146"/>
            <a:ext cx="845797" cy="1253033"/>
          </a:xfrm>
          <a:custGeom>
            <a:avLst/>
            <a:gdLst/>
            <a:ahLst/>
            <a:cxnLst/>
            <a:rect r="r" b="b" t="t" l="l"/>
            <a:pathLst>
              <a:path h="1253033" w="845797">
                <a:moveTo>
                  <a:pt x="0" y="0"/>
                </a:moveTo>
                <a:lnTo>
                  <a:pt x="845797" y="0"/>
                </a:lnTo>
                <a:lnTo>
                  <a:pt x="845797" y="1253033"/>
                </a:lnTo>
                <a:lnTo>
                  <a:pt x="0" y="12530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3566092" y="2089146"/>
            <a:ext cx="845797" cy="1253033"/>
          </a:xfrm>
          <a:custGeom>
            <a:avLst/>
            <a:gdLst/>
            <a:ahLst/>
            <a:cxnLst/>
            <a:rect r="r" b="b" t="t" l="l"/>
            <a:pathLst>
              <a:path h="1253033" w="845797">
                <a:moveTo>
                  <a:pt x="0" y="0"/>
                </a:moveTo>
                <a:lnTo>
                  <a:pt x="845797" y="0"/>
                </a:lnTo>
                <a:lnTo>
                  <a:pt x="845797" y="1253033"/>
                </a:lnTo>
                <a:lnTo>
                  <a:pt x="0" y="12530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4411889" y="2089146"/>
            <a:ext cx="845797" cy="1253033"/>
          </a:xfrm>
          <a:custGeom>
            <a:avLst/>
            <a:gdLst/>
            <a:ahLst/>
            <a:cxnLst/>
            <a:rect r="r" b="b" t="t" l="l"/>
            <a:pathLst>
              <a:path h="1253033" w="845797">
                <a:moveTo>
                  <a:pt x="0" y="0"/>
                </a:moveTo>
                <a:lnTo>
                  <a:pt x="845798" y="0"/>
                </a:lnTo>
                <a:lnTo>
                  <a:pt x="845798" y="1253033"/>
                </a:lnTo>
                <a:lnTo>
                  <a:pt x="0" y="12530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5257687" y="2089146"/>
            <a:ext cx="845797" cy="1253033"/>
          </a:xfrm>
          <a:custGeom>
            <a:avLst/>
            <a:gdLst/>
            <a:ahLst/>
            <a:cxnLst/>
            <a:rect r="r" b="b" t="t" l="l"/>
            <a:pathLst>
              <a:path h="1253033" w="845797">
                <a:moveTo>
                  <a:pt x="0" y="0"/>
                </a:moveTo>
                <a:lnTo>
                  <a:pt x="845797" y="0"/>
                </a:lnTo>
                <a:lnTo>
                  <a:pt x="845797" y="1253033"/>
                </a:lnTo>
                <a:lnTo>
                  <a:pt x="0" y="12530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6103484" y="2089146"/>
            <a:ext cx="845797" cy="1253033"/>
          </a:xfrm>
          <a:custGeom>
            <a:avLst/>
            <a:gdLst/>
            <a:ahLst/>
            <a:cxnLst/>
            <a:rect r="r" b="b" t="t" l="l"/>
            <a:pathLst>
              <a:path h="1253033" w="845797">
                <a:moveTo>
                  <a:pt x="0" y="0"/>
                </a:moveTo>
                <a:lnTo>
                  <a:pt x="845797" y="0"/>
                </a:lnTo>
                <a:lnTo>
                  <a:pt x="845797" y="1253033"/>
                </a:lnTo>
                <a:lnTo>
                  <a:pt x="0" y="12530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6949281" y="2089146"/>
            <a:ext cx="845797" cy="1253033"/>
          </a:xfrm>
          <a:custGeom>
            <a:avLst/>
            <a:gdLst/>
            <a:ahLst/>
            <a:cxnLst/>
            <a:rect r="r" b="b" t="t" l="l"/>
            <a:pathLst>
              <a:path h="1253033" w="845797">
                <a:moveTo>
                  <a:pt x="0" y="0"/>
                </a:moveTo>
                <a:lnTo>
                  <a:pt x="845798" y="0"/>
                </a:lnTo>
                <a:lnTo>
                  <a:pt x="845798" y="1253033"/>
                </a:lnTo>
                <a:lnTo>
                  <a:pt x="0" y="12530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2805333" y="3751761"/>
            <a:ext cx="1103006" cy="1487200"/>
          </a:xfrm>
          <a:custGeom>
            <a:avLst/>
            <a:gdLst/>
            <a:ahLst/>
            <a:cxnLst/>
            <a:rect r="r" b="b" t="t" l="l"/>
            <a:pathLst>
              <a:path h="1487200" w="1103006">
                <a:moveTo>
                  <a:pt x="0" y="0"/>
                </a:moveTo>
                <a:lnTo>
                  <a:pt x="1103006" y="0"/>
                </a:lnTo>
                <a:lnTo>
                  <a:pt x="1103006" y="1487200"/>
                </a:lnTo>
                <a:lnTo>
                  <a:pt x="0" y="1487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12344903" y="2107621"/>
            <a:ext cx="2023865" cy="1234558"/>
          </a:xfrm>
          <a:custGeom>
            <a:avLst/>
            <a:gdLst/>
            <a:ahLst/>
            <a:cxnLst/>
            <a:rect r="r" b="b" t="t" l="l"/>
            <a:pathLst>
              <a:path h="1234558" w="2023865">
                <a:moveTo>
                  <a:pt x="0" y="0"/>
                </a:moveTo>
                <a:lnTo>
                  <a:pt x="2023866" y="0"/>
                </a:lnTo>
                <a:lnTo>
                  <a:pt x="2023866" y="1234558"/>
                </a:lnTo>
                <a:lnTo>
                  <a:pt x="0" y="12345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1119774" y="3799386"/>
            <a:ext cx="1373973" cy="838123"/>
          </a:xfrm>
          <a:custGeom>
            <a:avLst/>
            <a:gdLst/>
            <a:ahLst/>
            <a:cxnLst/>
            <a:rect r="r" b="b" t="t" l="l"/>
            <a:pathLst>
              <a:path h="838123" w="1373973">
                <a:moveTo>
                  <a:pt x="0" y="0"/>
                </a:moveTo>
                <a:lnTo>
                  <a:pt x="1373972" y="0"/>
                </a:lnTo>
                <a:lnTo>
                  <a:pt x="1373972" y="838124"/>
                </a:lnTo>
                <a:lnTo>
                  <a:pt x="0" y="8381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2493746" y="3799386"/>
            <a:ext cx="1373973" cy="838123"/>
          </a:xfrm>
          <a:custGeom>
            <a:avLst/>
            <a:gdLst/>
            <a:ahLst/>
            <a:cxnLst/>
            <a:rect r="r" b="b" t="t" l="l"/>
            <a:pathLst>
              <a:path h="838123" w="1373973">
                <a:moveTo>
                  <a:pt x="0" y="0"/>
                </a:moveTo>
                <a:lnTo>
                  <a:pt x="1373973" y="0"/>
                </a:lnTo>
                <a:lnTo>
                  <a:pt x="1373973" y="838124"/>
                </a:lnTo>
                <a:lnTo>
                  <a:pt x="0" y="8381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3867719" y="3799386"/>
            <a:ext cx="1373973" cy="838123"/>
          </a:xfrm>
          <a:custGeom>
            <a:avLst/>
            <a:gdLst/>
            <a:ahLst/>
            <a:cxnLst/>
            <a:rect r="r" b="b" t="t" l="l"/>
            <a:pathLst>
              <a:path h="838123" w="1373973">
                <a:moveTo>
                  <a:pt x="0" y="0"/>
                </a:moveTo>
                <a:lnTo>
                  <a:pt x="1373973" y="0"/>
                </a:lnTo>
                <a:lnTo>
                  <a:pt x="1373973" y="838124"/>
                </a:lnTo>
                <a:lnTo>
                  <a:pt x="0" y="8381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0">
            <a:off x="5241692" y="3799386"/>
            <a:ext cx="1373973" cy="838123"/>
          </a:xfrm>
          <a:custGeom>
            <a:avLst/>
            <a:gdLst/>
            <a:ahLst/>
            <a:cxnLst/>
            <a:rect r="r" b="b" t="t" l="l"/>
            <a:pathLst>
              <a:path h="838123" w="1373973">
                <a:moveTo>
                  <a:pt x="0" y="0"/>
                </a:moveTo>
                <a:lnTo>
                  <a:pt x="1373973" y="0"/>
                </a:lnTo>
                <a:lnTo>
                  <a:pt x="1373973" y="838124"/>
                </a:lnTo>
                <a:lnTo>
                  <a:pt x="0" y="8381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0">
            <a:off x="6615665" y="3799386"/>
            <a:ext cx="1373973" cy="838123"/>
          </a:xfrm>
          <a:custGeom>
            <a:avLst/>
            <a:gdLst/>
            <a:ahLst/>
            <a:cxnLst/>
            <a:rect r="r" b="b" t="t" l="l"/>
            <a:pathLst>
              <a:path h="838123" w="1373973">
                <a:moveTo>
                  <a:pt x="0" y="0"/>
                </a:moveTo>
                <a:lnTo>
                  <a:pt x="1373973" y="0"/>
                </a:lnTo>
                <a:lnTo>
                  <a:pt x="1373973" y="838124"/>
                </a:lnTo>
                <a:lnTo>
                  <a:pt x="0" y="8381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false" rot="0">
            <a:off x="1119774" y="4637510"/>
            <a:ext cx="1373973" cy="838123"/>
          </a:xfrm>
          <a:custGeom>
            <a:avLst/>
            <a:gdLst/>
            <a:ahLst/>
            <a:cxnLst/>
            <a:rect r="r" b="b" t="t" l="l"/>
            <a:pathLst>
              <a:path h="838123" w="1373973">
                <a:moveTo>
                  <a:pt x="0" y="0"/>
                </a:moveTo>
                <a:lnTo>
                  <a:pt x="1373972" y="0"/>
                </a:lnTo>
                <a:lnTo>
                  <a:pt x="1373972" y="838123"/>
                </a:lnTo>
                <a:lnTo>
                  <a:pt x="0" y="8381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2" id="22"/>
          <p:cNvSpPr/>
          <p:nvPr/>
        </p:nvSpPr>
        <p:spPr>
          <a:xfrm flipH="false" flipV="false" rot="0">
            <a:off x="2493746" y="4637510"/>
            <a:ext cx="1373973" cy="838123"/>
          </a:xfrm>
          <a:custGeom>
            <a:avLst/>
            <a:gdLst/>
            <a:ahLst/>
            <a:cxnLst/>
            <a:rect r="r" b="b" t="t" l="l"/>
            <a:pathLst>
              <a:path h="838123" w="1373973">
                <a:moveTo>
                  <a:pt x="0" y="0"/>
                </a:moveTo>
                <a:lnTo>
                  <a:pt x="1373973" y="0"/>
                </a:lnTo>
                <a:lnTo>
                  <a:pt x="1373973" y="838123"/>
                </a:lnTo>
                <a:lnTo>
                  <a:pt x="0" y="8381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3" id="23"/>
          <p:cNvSpPr/>
          <p:nvPr/>
        </p:nvSpPr>
        <p:spPr>
          <a:xfrm flipH="false" flipV="false" rot="0">
            <a:off x="3867719" y="4637510"/>
            <a:ext cx="1373973" cy="838123"/>
          </a:xfrm>
          <a:custGeom>
            <a:avLst/>
            <a:gdLst/>
            <a:ahLst/>
            <a:cxnLst/>
            <a:rect r="r" b="b" t="t" l="l"/>
            <a:pathLst>
              <a:path h="838123" w="1373973">
                <a:moveTo>
                  <a:pt x="0" y="0"/>
                </a:moveTo>
                <a:lnTo>
                  <a:pt x="1373973" y="0"/>
                </a:lnTo>
                <a:lnTo>
                  <a:pt x="1373973" y="838123"/>
                </a:lnTo>
                <a:lnTo>
                  <a:pt x="0" y="8381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4" id="24"/>
          <p:cNvSpPr/>
          <p:nvPr/>
        </p:nvSpPr>
        <p:spPr>
          <a:xfrm flipH="false" flipV="false" rot="0">
            <a:off x="5241692" y="4637510"/>
            <a:ext cx="1373973" cy="838123"/>
          </a:xfrm>
          <a:custGeom>
            <a:avLst/>
            <a:gdLst/>
            <a:ahLst/>
            <a:cxnLst/>
            <a:rect r="r" b="b" t="t" l="l"/>
            <a:pathLst>
              <a:path h="838123" w="1373973">
                <a:moveTo>
                  <a:pt x="0" y="0"/>
                </a:moveTo>
                <a:lnTo>
                  <a:pt x="1373973" y="0"/>
                </a:lnTo>
                <a:lnTo>
                  <a:pt x="1373973" y="838123"/>
                </a:lnTo>
                <a:lnTo>
                  <a:pt x="0" y="8381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5" id="25"/>
          <p:cNvSpPr/>
          <p:nvPr/>
        </p:nvSpPr>
        <p:spPr>
          <a:xfrm flipH="false" flipV="false" rot="0">
            <a:off x="6615665" y="4637510"/>
            <a:ext cx="1373973" cy="838123"/>
          </a:xfrm>
          <a:custGeom>
            <a:avLst/>
            <a:gdLst/>
            <a:ahLst/>
            <a:cxnLst/>
            <a:rect r="r" b="b" t="t" l="l"/>
            <a:pathLst>
              <a:path h="838123" w="1373973">
                <a:moveTo>
                  <a:pt x="0" y="0"/>
                </a:moveTo>
                <a:lnTo>
                  <a:pt x="1373973" y="0"/>
                </a:lnTo>
                <a:lnTo>
                  <a:pt x="1373973" y="838123"/>
                </a:lnTo>
                <a:lnTo>
                  <a:pt x="0" y="8381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6" id="26"/>
          <p:cNvSpPr/>
          <p:nvPr/>
        </p:nvSpPr>
        <p:spPr>
          <a:xfrm flipH="false" flipV="false" rot="0">
            <a:off x="1177041" y="5523258"/>
            <a:ext cx="1103006" cy="1487200"/>
          </a:xfrm>
          <a:custGeom>
            <a:avLst/>
            <a:gdLst/>
            <a:ahLst/>
            <a:cxnLst/>
            <a:rect r="r" b="b" t="t" l="l"/>
            <a:pathLst>
              <a:path h="1487200" w="1103006">
                <a:moveTo>
                  <a:pt x="0" y="0"/>
                </a:moveTo>
                <a:lnTo>
                  <a:pt x="1103006" y="0"/>
                </a:lnTo>
                <a:lnTo>
                  <a:pt x="1103006" y="1487200"/>
                </a:lnTo>
                <a:lnTo>
                  <a:pt x="0" y="1487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7" id="27"/>
          <p:cNvSpPr/>
          <p:nvPr/>
        </p:nvSpPr>
        <p:spPr>
          <a:xfrm flipH="false" flipV="false" rot="0">
            <a:off x="2280047" y="5523258"/>
            <a:ext cx="1103006" cy="1487200"/>
          </a:xfrm>
          <a:custGeom>
            <a:avLst/>
            <a:gdLst/>
            <a:ahLst/>
            <a:cxnLst/>
            <a:rect r="r" b="b" t="t" l="l"/>
            <a:pathLst>
              <a:path h="1487200" w="1103006">
                <a:moveTo>
                  <a:pt x="0" y="0"/>
                </a:moveTo>
                <a:lnTo>
                  <a:pt x="1103006" y="0"/>
                </a:lnTo>
                <a:lnTo>
                  <a:pt x="1103006" y="1487200"/>
                </a:lnTo>
                <a:lnTo>
                  <a:pt x="0" y="1487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3383053" y="5523258"/>
            <a:ext cx="1103006" cy="1487200"/>
          </a:xfrm>
          <a:custGeom>
            <a:avLst/>
            <a:gdLst/>
            <a:ahLst/>
            <a:cxnLst/>
            <a:rect r="r" b="b" t="t" l="l"/>
            <a:pathLst>
              <a:path h="1487200" w="1103006">
                <a:moveTo>
                  <a:pt x="0" y="0"/>
                </a:moveTo>
                <a:lnTo>
                  <a:pt x="1103007" y="0"/>
                </a:lnTo>
                <a:lnTo>
                  <a:pt x="1103007" y="1487200"/>
                </a:lnTo>
                <a:lnTo>
                  <a:pt x="0" y="1487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4486060" y="5523258"/>
            <a:ext cx="1103006" cy="1487200"/>
          </a:xfrm>
          <a:custGeom>
            <a:avLst/>
            <a:gdLst/>
            <a:ahLst/>
            <a:cxnLst/>
            <a:rect r="r" b="b" t="t" l="l"/>
            <a:pathLst>
              <a:path h="1487200" w="1103006">
                <a:moveTo>
                  <a:pt x="0" y="0"/>
                </a:moveTo>
                <a:lnTo>
                  <a:pt x="1103006" y="0"/>
                </a:lnTo>
                <a:lnTo>
                  <a:pt x="1103006" y="1487200"/>
                </a:lnTo>
                <a:lnTo>
                  <a:pt x="0" y="1487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5589066" y="5523258"/>
            <a:ext cx="1103006" cy="1487200"/>
          </a:xfrm>
          <a:custGeom>
            <a:avLst/>
            <a:gdLst/>
            <a:ahLst/>
            <a:cxnLst/>
            <a:rect r="r" b="b" t="t" l="l"/>
            <a:pathLst>
              <a:path h="1487200" w="1103006">
                <a:moveTo>
                  <a:pt x="0" y="0"/>
                </a:moveTo>
                <a:lnTo>
                  <a:pt x="1103006" y="0"/>
                </a:lnTo>
                <a:lnTo>
                  <a:pt x="1103006" y="1487200"/>
                </a:lnTo>
                <a:lnTo>
                  <a:pt x="0" y="1487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6692072" y="5523258"/>
            <a:ext cx="1103006" cy="1487200"/>
          </a:xfrm>
          <a:custGeom>
            <a:avLst/>
            <a:gdLst/>
            <a:ahLst/>
            <a:cxnLst/>
            <a:rect r="r" b="b" t="t" l="l"/>
            <a:pathLst>
              <a:path h="1487200" w="1103006">
                <a:moveTo>
                  <a:pt x="0" y="0"/>
                </a:moveTo>
                <a:lnTo>
                  <a:pt x="1103007" y="0"/>
                </a:lnTo>
                <a:lnTo>
                  <a:pt x="1103007" y="1487200"/>
                </a:lnTo>
                <a:lnTo>
                  <a:pt x="0" y="1487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8076859" y="8969080"/>
            <a:ext cx="2134283" cy="1317920"/>
          </a:xfrm>
          <a:custGeom>
            <a:avLst/>
            <a:gdLst/>
            <a:ahLst/>
            <a:cxnLst/>
            <a:rect r="r" b="b" t="t" l="l"/>
            <a:pathLst>
              <a:path h="1317920" w="2134283">
                <a:moveTo>
                  <a:pt x="0" y="0"/>
                </a:moveTo>
                <a:lnTo>
                  <a:pt x="2134282" y="0"/>
                </a:lnTo>
                <a:lnTo>
                  <a:pt x="2134282" y="1317920"/>
                </a:lnTo>
                <a:lnTo>
                  <a:pt x="0" y="13179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3" id="33"/>
          <p:cNvSpPr/>
          <p:nvPr/>
        </p:nvSpPr>
        <p:spPr>
          <a:xfrm flipH="false" flipV="false" rot="0">
            <a:off x="15290533" y="5570989"/>
            <a:ext cx="815699" cy="1439469"/>
          </a:xfrm>
          <a:custGeom>
            <a:avLst/>
            <a:gdLst/>
            <a:ahLst/>
            <a:cxnLst/>
            <a:rect r="r" b="b" t="t" l="l"/>
            <a:pathLst>
              <a:path h="1439469" w="815699">
                <a:moveTo>
                  <a:pt x="0" y="0"/>
                </a:moveTo>
                <a:lnTo>
                  <a:pt x="815699" y="0"/>
                </a:lnTo>
                <a:lnTo>
                  <a:pt x="815699" y="1439469"/>
                </a:lnTo>
                <a:lnTo>
                  <a:pt x="0" y="143946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4" id="34"/>
          <p:cNvSpPr/>
          <p:nvPr/>
        </p:nvSpPr>
        <p:spPr>
          <a:xfrm flipH="false" flipV="false" rot="0">
            <a:off x="14354194" y="5570989"/>
            <a:ext cx="707739" cy="1439469"/>
          </a:xfrm>
          <a:custGeom>
            <a:avLst/>
            <a:gdLst/>
            <a:ahLst/>
            <a:cxnLst/>
            <a:rect r="r" b="b" t="t" l="l"/>
            <a:pathLst>
              <a:path h="1439469" w="707739">
                <a:moveTo>
                  <a:pt x="0" y="0"/>
                </a:moveTo>
                <a:lnTo>
                  <a:pt x="707739" y="0"/>
                </a:lnTo>
                <a:lnTo>
                  <a:pt x="707739" y="1439469"/>
                </a:lnTo>
                <a:lnTo>
                  <a:pt x="0" y="143946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5" id="35"/>
          <p:cNvSpPr/>
          <p:nvPr/>
        </p:nvSpPr>
        <p:spPr>
          <a:xfrm flipH="false" flipV="false" rot="0">
            <a:off x="13537811" y="5570989"/>
            <a:ext cx="587783" cy="1439469"/>
          </a:xfrm>
          <a:custGeom>
            <a:avLst/>
            <a:gdLst/>
            <a:ahLst/>
            <a:cxnLst/>
            <a:rect r="r" b="b" t="t" l="l"/>
            <a:pathLst>
              <a:path h="1439469" w="587783">
                <a:moveTo>
                  <a:pt x="0" y="0"/>
                </a:moveTo>
                <a:lnTo>
                  <a:pt x="587783" y="0"/>
                </a:lnTo>
                <a:lnTo>
                  <a:pt x="587783" y="1439469"/>
                </a:lnTo>
                <a:lnTo>
                  <a:pt x="0" y="143946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6" id="36"/>
          <p:cNvSpPr/>
          <p:nvPr/>
        </p:nvSpPr>
        <p:spPr>
          <a:xfrm flipH="false" flipV="false" rot="0">
            <a:off x="12563843" y="5570989"/>
            <a:ext cx="743726" cy="1439469"/>
          </a:xfrm>
          <a:custGeom>
            <a:avLst/>
            <a:gdLst/>
            <a:ahLst/>
            <a:cxnLst/>
            <a:rect r="r" b="b" t="t" l="l"/>
            <a:pathLst>
              <a:path h="1439469" w="743726">
                <a:moveTo>
                  <a:pt x="0" y="0"/>
                </a:moveTo>
                <a:lnTo>
                  <a:pt x="743726" y="0"/>
                </a:lnTo>
                <a:lnTo>
                  <a:pt x="743726" y="1439469"/>
                </a:lnTo>
                <a:lnTo>
                  <a:pt x="0" y="143946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37" id="37"/>
          <p:cNvSpPr/>
          <p:nvPr/>
        </p:nvSpPr>
        <p:spPr>
          <a:xfrm flipH="false" flipV="false" rot="0">
            <a:off x="10643235" y="5570989"/>
            <a:ext cx="1876502" cy="1391739"/>
          </a:xfrm>
          <a:custGeom>
            <a:avLst/>
            <a:gdLst/>
            <a:ahLst/>
            <a:cxnLst/>
            <a:rect r="r" b="b" t="t" l="l"/>
            <a:pathLst>
              <a:path h="1391739" w="1876502">
                <a:moveTo>
                  <a:pt x="0" y="0"/>
                </a:moveTo>
                <a:lnTo>
                  <a:pt x="1876502" y="0"/>
                </a:lnTo>
                <a:lnTo>
                  <a:pt x="1876502" y="1391738"/>
                </a:lnTo>
                <a:lnTo>
                  <a:pt x="0" y="139173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38" id="3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39" id="3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40" id="40"/>
          <p:cNvSpPr txBox="true"/>
          <p:nvPr/>
        </p:nvSpPr>
        <p:spPr>
          <a:xfrm rot="0">
            <a:off x="1028700" y="752475"/>
            <a:ext cx="15730037" cy="1336671"/>
          </a:xfrm>
          <a:prstGeom prst="rect">
            <a:avLst/>
          </a:prstGeom>
        </p:spPr>
        <p:txBody>
          <a:bodyPr anchor="t" rtlCol="false" tIns="0" lIns="0" bIns="0" rIns="0">
            <a:spAutoFit/>
          </a:bodyPr>
          <a:lstStyle/>
          <a:p>
            <a:pPr algn="l">
              <a:lnSpc>
                <a:spcPts val="9800"/>
              </a:lnSpc>
            </a:pPr>
            <a:r>
              <a:rPr lang="en-US" sz="7000" b="true">
                <a:solidFill>
                  <a:srgbClr val="004AAD"/>
                </a:solidFill>
                <a:latin typeface="Arial Bold"/>
                <a:ea typeface="Arial Bold"/>
                <a:cs typeface="Arial Bold"/>
                <a:sym typeface="Arial Bold"/>
              </a:rPr>
              <a:t>The Roman Army</a:t>
            </a:r>
          </a:p>
        </p:txBody>
      </p:sp>
      <p:sp>
        <p:nvSpPr>
          <p:cNvPr name="TextBox 41" id="41"/>
          <p:cNvSpPr txBox="true"/>
          <p:nvPr/>
        </p:nvSpPr>
        <p:spPr>
          <a:xfrm rot="0">
            <a:off x="8642804" y="2441342"/>
            <a:ext cx="2854375" cy="453391"/>
          </a:xfrm>
          <a:prstGeom prst="rect">
            <a:avLst/>
          </a:prstGeom>
        </p:spPr>
        <p:txBody>
          <a:bodyPr anchor="t" rtlCol="false" tIns="0" lIns="0" bIns="0" rIns="0">
            <a:spAutoFit/>
          </a:bodyPr>
          <a:lstStyle/>
          <a:p>
            <a:pPr algn="ctr">
              <a:lnSpc>
                <a:spcPts val="3359"/>
              </a:lnSpc>
            </a:pPr>
            <a:r>
              <a:rPr lang="en-US" sz="2399">
                <a:solidFill>
                  <a:srgbClr val="000000"/>
                </a:solidFill>
                <a:latin typeface="Arial"/>
                <a:ea typeface="Arial"/>
                <a:cs typeface="Arial"/>
                <a:sym typeface="Arial"/>
              </a:rPr>
              <a:t>8 Men = 1 Tent Party</a:t>
            </a:r>
          </a:p>
        </p:txBody>
      </p:sp>
      <p:sp>
        <p:nvSpPr>
          <p:cNvPr name="TextBox 42" id="42"/>
          <p:cNvSpPr txBox="true"/>
          <p:nvPr/>
        </p:nvSpPr>
        <p:spPr>
          <a:xfrm rot="0">
            <a:off x="2495810" y="3298370"/>
            <a:ext cx="13296379" cy="453391"/>
          </a:xfrm>
          <a:prstGeom prst="rect">
            <a:avLst/>
          </a:prstGeom>
        </p:spPr>
        <p:txBody>
          <a:bodyPr anchor="t" rtlCol="false" tIns="0" lIns="0" bIns="0" rIns="0">
            <a:spAutoFit/>
          </a:bodyPr>
          <a:lstStyle/>
          <a:p>
            <a:pPr algn="ctr">
              <a:lnSpc>
                <a:spcPts val="3359"/>
              </a:lnSpc>
            </a:pPr>
            <a:r>
              <a:rPr lang="en-US" sz="2399">
                <a:solidFill>
                  <a:srgbClr val="000000"/>
                </a:solidFill>
                <a:latin typeface="Arial"/>
                <a:ea typeface="Arial"/>
                <a:cs typeface="Arial"/>
                <a:sym typeface="Arial"/>
              </a:rPr>
              <a:t>The eight men shared a tent (or two rooms in a barracks) and carried a complete set of equipment.</a:t>
            </a:r>
          </a:p>
        </p:txBody>
      </p:sp>
      <p:sp>
        <p:nvSpPr>
          <p:cNvPr name="TextBox 43" id="43"/>
          <p:cNvSpPr txBox="true"/>
          <p:nvPr/>
        </p:nvSpPr>
        <p:spPr>
          <a:xfrm rot="0">
            <a:off x="8642804" y="4184081"/>
            <a:ext cx="2657465" cy="872491"/>
          </a:xfrm>
          <a:prstGeom prst="rect">
            <a:avLst/>
          </a:prstGeom>
        </p:spPr>
        <p:txBody>
          <a:bodyPr anchor="t" rtlCol="false" tIns="0" lIns="0" bIns="0" rIns="0">
            <a:spAutoFit/>
          </a:bodyPr>
          <a:lstStyle/>
          <a:p>
            <a:pPr algn="ctr">
              <a:lnSpc>
                <a:spcPts val="3359"/>
              </a:lnSpc>
            </a:pPr>
            <a:r>
              <a:rPr lang="en-US" sz="2399">
                <a:solidFill>
                  <a:srgbClr val="000000"/>
                </a:solidFill>
                <a:latin typeface="Arial"/>
                <a:ea typeface="Arial"/>
                <a:cs typeface="Arial"/>
                <a:sym typeface="Arial"/>
              </a:rPr>
              <a:t>10 Tent Parties =</a:t>
            </a:r>
          </a:p>
          <a:p>
            <a:pPr algn="ctr">
              <a:lnSpc>
                <a:spcPts val="3359"/>
              </a:lnSpc>
            </a:pPr>
            <a:r>
              <a:rPr lang="en-US" sz="2399">
                <a:solidFill>
                  <a:srgbClr val="000000"/>
                </a:solidFill>
                <a:latin typeface="Arial"/>
                <a:ea typeface="Arial"/>
                <a:cs typeface="Arial"/>
                <a:sym typeface="Arial"/>
              </a:rPr>
              <a:t>1 Century (80 Men)</a:t>
            </a:r>
          </a:p>
        </p:txBody>
      </p:sp>
      <p:sp>
        <p:nvSpPr>
          <p:cNvPr name="TextBox 44" id="44"/>
          <p:cNvSpPr txBox="true"/>
          <p:nvPr/>
        </p:nvSpPr>
        <p:spPr>
          <a:xfrm rot="0">
            <a:off x="8642804" y="5782988"/>
            <a:ext cx="2657465" cy="872491"/>
          </a:xfrm>
          <a:prstGeom prst="rect">
            <a:avLst/>
          </a:prstGeom>
        </p:spPr>
        <p:txBody>
          <a:bodyPr anchor="t" rtlCol="false" tIns="0" lIns="0" bIns="0" rIns="0">
            <a:spAutoFit/>
          </a:bodyPr>
          <a:lstStyle/>
          <a:p>
            <a:pPr algn="ctr">
              <a:lnSpc>
                <a:spcPts val="3359"/>
              </a:lnSpc>
            </a:pPr>
            <a:r>
              <a:rPr lang="en-US" sz="2399">
                <a:solidFill>
                  <a:srgbClr val="000000"/>
                </a:solidFill>
                <a:latin typeface="Arial"/>
                <a:ea typeface="Arial"/>
                <a:cs typeface="Arial"/>
                <a:sym typeface="Arial"/>
              </a:rPr>
              <a:t>6 Centuries = </a:t>
            </a:r>
          </a:p>
          <a:p>
            <a:pPr algn="ctr">
              <a:lnSpc>
                <a:spcPts val="3359"/>
              </a:lnSpc>
            </a:pPr>
            <a:r>
              <a:rPr lang="en-US" sz="2399">
                <a:solidFill>
                  <a:srgbClr val="000000"/>
                </a:solidFill>
                <a:latin typeface="Arial"/>
                <a:ea typeface="Arial"/>
                <a:cs typeface="Arial"/>
                <a:sym typeface="Arial"/>
              </a:rPr>
              <a:t>1 Cohort (480 Men)</a:t>
            </a:r>
          </a:p>
        </p:txBody>
      </p:sp>
      <p:sp>
        <p:nvSpPr>
          <p:cNvPr name="TextBox 45" id="45"/>
          <p:cNvSpPr txBox="true"/>
          <p:nvPr/>
        </p:nvSpPr>
        <p:spPr>
          <a:xfrm rot="0">
            <a:off x="7018958" y="6962833"/>
            <a:ext cx="4250085" cy="453391"/>
          </a:xfrm>
          <a:prstGeom prst="rect">
            <a:avLst/>
          </a:prstGeom>
        </p:spPr>
        <p:txBody>
          <a:bodyPr anchor="t" rtlCol="false" tIns="0" lIns="0" bIns="0" rIns="0">
            <a:spAutoFit/>
          </a:bodyPr>
          <a:lstStyle/>
          <a:p>
            <a:pPr algn="ctr">
              <a:lnSpc>
                <a:spcPts val="3359"/>
              </a:lnSpc>
            </a:pPr>
            <a:r>
              <a:rPr lang="en-US" sz="2399" b="true">
                <a:solidFill>
                  <a:srgbClr val="000000"/>
                </a:solidFill>
                <a:latin typeface="Arial Bold"/>
                <a:ea typeface="Arial Bold"/>
                <a:cs typeface="Arial Bold"/>
                <a:sym typeface="Arial Bold"/>
              </a:rPr>
              <a:t>A LEGION HAD 10 COHORTS</a:t>
            </a:r>
          </a:p>
        </p:txBody>
      </p:sp>
      <p:sp>
        <p:nvSpPr>
          <p:cNvPr name="TextBox 46" id="46"/>
          <p:cNvSpPr txBox="true"/>
          <p:nvPr/>
        </p:nvSpPr>
        <p:spPr>
          <a:xfrm rot="0">
            <a:off x="3257848" y="7331566"/>
            <a:ext cx="11772305" cy="453391"/>
          </a:xfrm>
          <a:prstGeom prst="rect">
            <a:avLst/>
          </a:prstGeom>
        </p:spPr>
        <p:txBody>
          <a:bodyPr anchor="t" rtlCol="false" tIns="0" lIns="0" bIns="0" rIns="0">
            <a:spAutoFit/>
          </a:bodyPr>
          <a:lstStyle/>
          <a:p>
            <a:pPr algn="ctr">
              <a:lnSpc>
                <a:spcPts val="3359"/>
              </a:lnSpc>
            </a:pPr>
            <a:r>
              <a:rPr lang="en-US" sz="2399">
                <a:solidFill>
                  <a:srgbClr val="000000"/>
                </a:solidFill>
                <a:latin typeface="Arial"/>
                <a:ea typeface="Arial"/>
                <a:cs typeface="Arial"/>
                <a:sym typeface="Arial"/>
              </a:rPr>
              <a:t>The first cohort was twice the size of the others (960 men) and also had 120 horsemen.</a:t>
            </a:r>
          </a:p>
        </p:txBody>
      </p:sp>
      <p:sp>
        <p:nvSpPr>
          <p:cNvPr name="TextBox 47" id="47"/>
          <p:cNvSpPr txBox="true"/>
          <p:nvPr/>
        </p:nvSpPr>
        <p:spPr>
          <a:xfrm rot="0">
            <a:off x="5275585" y="7765907"/>
            <a:ext cx="7736830" cy="561976"/>
          </a:xfrm>
          <a:prstGeom prst="rect">
            <a:avLst/>
          </a:prstGeom>
        </p:spPr>
        <p:txBody>
          <a:bodyPr anchor="t" rtlCol="false" tIns="0" lIns="0" bIns="0" rIns="0">
            <a:spAutoFit/>
          </a:bodyPr>
          <a:lstStyle/>
          <a:p>
            <a:pPr algn="ctr">
              <a:lnSpc>
                <a:spcPts val="4199"/>
              </a:lnSpc>
            </a:pPr>
            <a:r>
              <a:rPr lang="en-US" sz="2999" b="true">
                <a:solidFill>
                  <a:srgbClr val="004AAD"/>
                </a:solidFill>
                <a:latin typeface="Arial Bold"/>
                <a:ea typeface="Arial Bold"/>
                <a:cs typeface="Arial Bold"/>
                <a:sym typeface="Arial Bold"/>
              </a:rPr>
              <a:t>TOTAL FIGHTING STRENGTH = 5,400 MEN</a:t>
            </a:r>
          </a:p>
        </p:txBody>
      </p:sp>
      <p:sp>
        <p:nvSpPr>
          <p:cNvPr name="TextBox 48" id="48"/>
          <p:cNvSpPr txBox="true"/>
          <p:nvPr/>
        </p:nvSpPr>
        <p:spPr>
          <a:xfrm rot="0">
            <a:off x="2851286" y="8204057"/>
            <a:ext cx="12585427" cy="453391"/>
          </a:xfrm>
          <a:prstGeom prst="rect">
            <a:avLst/>
          </a:prstGeom>
        </p:spPr>
        <p:txBody>
          <a:bodyPr anchor="t" rtlCol="false" tIns="0" lIns="0" bIns="0" rIns="0">
            <a:spAutoFit/>
          </a:bodyPr>
          <a:lstStyle/>
          <a:p>
            <a:pPr algn="ctr">
              <a:lnSpc>
                <a:spcPts val="3359"/>
              </a:lnSpc>
            </a:pPr>
            <a:r>
              <a:rPr lang="en-US" sz="2399">
                <a:solidFill>
                  <a:srgbClr val="000000"/>
                </a:solidFill>
                <a:latin typeface="Arial"/>
                <a:ea typeface="Arial"/>
                <a:cs typeface="Arial"/>
                <a:sym typeface="Arial"/>
              </a:rPr>
              <a:t>Another 400 engineers, doctors, cooks, officials and animal handlers travelled with the legion.</a:t>
            </a:r>
          </a:p>
        </p:txBody>
      </p:sp>
      <p:grpSp>
        <p:nvGrpSpPr>
          <p:cNvPr name="Group 49" id="49"/>
          <p:cNvGrpSpPr/>
          <p:nvPr/>
        </p:nvGrpSpPr>
        <p:grpSpPr>
          <a:xfrm rot="0">
            <a:off x="11383909" y="9725311"/>
            <a:ext cx="5555351" cy="530224"/>
            <a:chOff x="0" y="0"/>
            <a:chExt cx="7407135" cy="706965"/>
          </a:xfrm>
        </p:grpSpPr>
        <p:sp>
          <p:nvSpPr>
            <p:cNvPr name="Freeform 50" id="5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51" id="5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52" id="5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53" id="5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54" id="5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TextBox 55" id="5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8" id="8"/>
          <p:cNvSpPr txBox="true"/>
          <p:nvPr/>
        </p:nvSpPr>
        <p:spPr>
          <a:xfrm rot="0">
            <a:off x="1028700" y="752475"/>
            <a:ext cx="15730037" cy="1336671"/>
          </a:xfrm>
          <a:prstGeom prst="rect">
            <a:avLst/>
          </a:prstGeom>
        </p:spPr>
        <p:txBody>
          <a:bodyPr anchor="t" rtlCol="false" tIns="0" lIns="0" bIns="0" rIns="0">
            <a:spAutoFit/>
          </a:bodyPr>
          <a:lstStyle/>
          <a:p>
            <a:pPr algn="l">
              <a:lnSpc>
                <a:spcPts val="9800"/>
              </a:lnSpc>
            </a:pPr>
            <a:r>
              <a:rPr lang="en-US" sz="7000" b="true">
                <a:solidFill>
                  <a:srgbClr val="004AAD"/>
                </a:solidFill>
                <a:latin typeface="Arial Bold"/>
                <a:ea typeface="Arial Bold"/>
                <a:cs typeface="Arial Bold"/>
                <a:sym typeface="Arial Bold"/>
              </a:rPr>
              <a:t>Life of a Roman Soldier</a:t>
            </a:r>
          </a:p>
        </p:txBody>
      </p:sp>
      <p:sp>
        <p:nvSpPr>
          <p:cNvPr name="TextBox 9" id="9"/>
          <p:cNvSpPr txBox="true"/>
          <p:nvPr/>
        </p:nvSpPr>
        <p:spPr>
          <a:xfrm rot="0">
            <a:off x="1028700" y="2120899"/>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 soldier enlisted at the age of 20 and served for 25 years. </a:t>
            </a:r>
            <a:r>
              <a:rPr lang="en-US" sz="3000">
                <a:solidFill>
                  <a:srgbClr val="000000"/>
                </a:solidFill>
                <a:latin typeface="Arial"/>
                <a:ea typeface="Arial"/>
                <a:cs typeface="Arial"/>
                <a:sym typeface="Arial"/>
              </a:rPr>
              <a:t>At the end of his service, he received a final payment and a plot of land to farm somewhere in the empire. This allowed Rome to settle loyal soldiers throughout the empire.</a:t>
            </a:r>
          </a:p>
          <a:p>
            <a:pPr algn="l">
              <a:lnSpc>
                <a:spcPts val="4200"/>
              </a:lnSpc>
            </a:pPr>
            <a:r>
              <a:rPr lang="en-US" sz="3000">
                <a:solidFill>
                  <a:srgbClr val="000000"/>
                </a:solidFill>
                <a:latin typeface="Arial"/>
                <a:ea typeface="Arial"/>
                <a:cs typeface="Arial"/>
                <a:sym typeface="Arial"/>
              </a:rPr>
              <a:t>Soldiers were trained to fight with various weapons, on foot and on horseback. They trained with wooden weapons twice the weight of ordinary weapons and were made march up to 30km every day while carrying over 35kg of weapons and equipment. </a:t>
            </a:r>
            <a:r>
              <a:rPr lang="en-US" sz="3000">
                <a:solidFill>
                  <a:srgbClr val="000000"/>
                </a:solidFill>
                <a:latin typeface="Arial"/>
                <a:ea typeface="Arial"/>
                <a:cs typeface="Arial"/>
                <a:sym typeface="Arial"/>
              </a:rPr>
              <a:t>At their destination, they had to build camp.</a:t>
            </a:r>
          </a:p>
          <a:p>
            <a:pPr algn="l">
              <a:lnSpc>
                <a:spcPts val="4200"/>
              </a:lnSpc>
            </a:pPr>
            <a:r>
              <a:rPr lang="en-US" sz="3000">
                <a:solidFill>
                  <a:srgbClr val="000000"/>
                </a:solidFill>
                <a:latin typeface="Arial"/>
                <a:ea typeface="Arial"/>
                <a:cs typeface="Arial"/>
                <a:sym typeface="Arial"/>
              </a:rPr>
              <a:t>Soldiers practiced all the time to ensure they were always battle-ready.</a:t>
            </a:r>
          </a:p>
          <a:p>
            <a:pPr algn="l">
              <a:lnSpc>
                <a:spcPts val="4200"/>
              </a:lnSpc>
            </a:pPr>
            <a:r>
              <a:rPr lang="en-US" sz="3000">
                <a:solidFill>
                  <a:srgbClr val="000000"/>
                </a:solidFill>
                <a:latin typeface="Arial"/>
                <a:ea typeface="Arial"/>
                <a:cs typeface="Arial"/>
                <a:sym typeface="Arial"/>
              </a:rPr>
              <a:t>When not on campaign, soldiers were often employed to build public works such as: Aqueducts, Bridges, Defensive walls and Roads.</a:t>
            </a:r>
          </a:p>
        </p:txBody>
      </p:sp>
      <p:grpSp>
        <p:nvGrpSpPr>
          <p:cNvPr name="Group 10" id="10"/>
          <p:cNvGrpSpPr/>
          <p:nvPr/>
        </p:nvGrpSpPr>
        <p:grpSpPr>
          <a:xfrm rot="0">
            <a:off x="11383909" y="972531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9144000" y="2244724"/>
            <a:ext cx="7636544" cy="6653152"/>
          </a:xfrm>
          <a:custGeom>
            <a:avLst/>
            <a:gdLst/>
            <a:ahLst/>
            <a:cxnLst/>
            <a:rect r="r" b="b" t="t" l="l"/>
            <a:pathLst>
              <a:path h="6653152" w="7636544">
                <a:moveTo>
                  <a:pt x="0" y="0"/>
                </a:moveTo>
                <a:lnTo>
                  <a:pt x="7636544" y="0"/>
                </a:lnTo>
                <a:lnTo>
                  <a:pt x="7636544" y="6653152"/>
                </a:lnTo>
                <a:lnTo>
                  <a:pt x="0" y="6653152"/>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9" id="9"/>
          <p:cNvSpPr txBox="true"/>
          <p:nvPr/>
        </p:nvSpPr>
        <p:spPr>
          <a:xfrm rot="0">
            <a:off x="1028700" y="752475"/>
            <a:ext cx="15730037" cy="1336671"/>
          </a:xfrm>
          <a:prstGeom prst="rect">
            <a:avLst/>
          </a:prstGeom>
        </p:spPr>
        <p:txBody>
          <a:bodyPr anchor="t" rtlCol="false" tIns="0" lIns="0" bIns="0" rIns="0">
            <a:spAutoFit/>
          </a:bodyPr>
          <a:lstStyle/>
          <a:p>
            <a:pPr algn="l">
              <a:lnSpc>
                <a:spcPts val="9800"/>
              </a:lnSpc>
            </a:pPr>
            <a:r>
              <a:rPr lang="en-US" sz="7000" b="true">
                <a:solidFill>
                  <a:srgbClr val="004AAD"/>
                </a:solidFill>
                <a:latin typeface="Arial Bold"/>
                <a:ea typeface="Arial Bold"/>
                <a:cs typeface="Arial Bold"/>
                <a:sym typeface="Arial Bold"/>
              </a:rPr>
              <a:t>Life of a Roman Soldier</a:t>
            </a:r>
          </a:p>
        </p:txBody>
      </p:sp>
      <p:sp>
        <p:nvSpPr>
          <p:cNvPr name="TextBox 10" id="10"/>
          <p:cNvSpPr txBox="true"/>
          <p:nvPr/>
        </p:nvSpPr>
        <p:spPr>
          <a:xfrm rot="0">
            <a:off x="1028700" y="2120899"/>
            <a:ext cx="8115300"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Soldiers could serve in:</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The Infantry</a:t>
            </a:r>
            <a:r>
              <a:rPr lang="en-US" sz="3000">
                <a:solidFill>
                  <a:srgbClr val="000000"/>
                </a:solidFill>
                <a:latin typeface="Arial"/>
                <a:ea typeface="Arial"/>
                <a:cs typeface="Arial"/>
                <a:sym typeface="Arial"/>
              </a:rPr>
              <a:t> – </a:t>
            </a:r>
            <a:r>
              <a:rPr lang="en-US" sz="3000" u="sng">
                <a:solidFill>
                  <a:srgbClr val="000000"/>
                </a:solidFill>
                <a:latin typeface="Arial"/>
                <a:ea typeface="Arial"/>
                <a:cs typeface="Arial"/>
                <a:sym typeface="Arial"/>
              </a:rPr>
              <a:t>foot soldiers</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The Cavalry</a:t>
            </a:r>
            <a:r>
              <a:rPr lang="en-US" sz="3000">
                <a:solidFill>
                  <a:srgbClr val="000000"/>
                </a:solidFill>
                <a:latin typeface="Arial"/>
                <a:ea typeface="Arial"/>
                <a:cs typeface="Arial"/>
                <a:sym typeface="Arial"/>
              </a:rPr>
              <a:t> – </a:t>
            </a:r>
            <a:r>
              <a:rPr lang="en-US" sz="3000" u="sng">
                <a:solidFill>
                  <a:srgbClr val="000000"/>
                </a:solidFill>
                <a:latin typeface="Arial"/>
                <a:ea typeface="Arial"/>
                <a:cs typeface="Arial"/>
                <a:sym typeface="Arial"/>
              </a:rPr>
              <a:t>soldiers on horseback</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The Artillery</a:t>
            </a:r>
            <a:r>
              <a:rPr lang="en-US" sz="3000">
                <a:solidFill>
                  <a:srgbClr val="000000"/>
                </a:solidFill>
                <a:latin typeface="Arial"/>
                <a:ea typeface="Arial"/>
                <a:cs typeface="Arial"/>
                <a:sym typeface="Arial"/>
              </a:rPr>
              <a:t> – </a:t>
            </a:r>
            <a:r>
              <a:rPr lang="en-US" sz="3000" u="sng">
                <a:solidFill>
                  <a:srgbClr val="000000"/>
                </a:solidFill>
                <a:latin typeface="Arial"/>
                <a:ea typeface="Arial"/>
                <a:cs typeface="Arial"/>
                <a:sym typeface="Arial"/>
              </a:rPr>
              <a:t>used projectile weapons</a:t>
            </a:r>
          </a:p>
          <a:p>
            <a:pPr algn="l">
              <a:lnSpc>
                <a:spcPts val="4200"/>
              </a:lnSpc>
            </a:pPr>
            <a:r>
              <a:rPr lang="en-US" sz="3000">
                <a:solidFill>
                  <a:srgbClr val="000000"/>
                </a:solidFill>
                <a:latin typeface="Arial"/>
                <a:ea typeface="Arial"/>
                <a:cs typeface="Arial"/>
                <a:sym typeface="Arial"/>
              </a:rPr>
              <a:t>Roman engineers developed catapults, ballistas and other machines of war to throw boulders, urns of burning pitch or huge crossbow bolts over great distances at an enemy army or city.</a:t>
            </a:r>
          </a:p>
          <a:p>
            <a:pPr algn="l">
              <a:lnSpc>
                <a:spcPts val="4200"/>
              </a:lnSpc>
            </a:pPr>
            <a:r>
              <a:rPr lang="en-US" sz="3000">
                <a:solidFill>
                  <a:srgbClr val="000000"/>
                </a:solidFill>
                <a:latin typeface="Arial"/>
                <a:ea typeface="Arial"/>
                <a:cs typeface="Arial"/>
                <a:sym typeface="Arial"/>
              </a:rPr>
              <a:t>A </a:t>
            </a:r>
            <a:r>
              <a:rPr lang="en-US" sz="3000" b="true">
                <a:solidFill>
                  <a:srgbClr val="000000"/>
                </a:solidFill>
                <a:latin typeface="Arial Bold"/>
                <a:ea typeface="Arial Bold"/>
                <a:cs typeface="Arial Bold"/>
                <a:sym typeface="Arial Bold"/>
              </a:rPr>
              <a:t>legionnaire </a:t>
            </a:r>
            <a:r>
              <a:rPr lang="en-US" sz="3000">
                <a:solidFill>
                  <a:srgbClr val="000000"/>
                </a:solidFill>
                <a:latin typeface="Arial"/>
                <a:ea typeface="Arial"/>
                <a:cs typeface="Arial"/>
                <a:sym typeface="Arial"/>
              </a:rPr>
              <a:t>was </a:t>
            </a:r>
            <a:r>
              <a:rPr lang="en-US" sz="3000" u="sng">
                <a:solidFill>
                  <a:srgbClr val="000000"/>
                </a:solidFill>
                <a:latin typeface="Arial"/>
                <a:ea typeface="Arial"/>
                <a:cs typeface="Arial"/>
                <a:sym typeface="Arial"/>
              </a:rPr>
              <a:t>a foot soldier who was also a Roman citizen</a:t>
            </a:r>
            <a:r>
              <a:rPr lang="en-US" sz="3000">
                <a:solidFill>
                  <a:srgbClr val="000000"/>
                </a:solidFill>
                <a:latin typeface="Arial"/>
                <a:ea typeface="Arial"/>
                <a:cs typeface="Arial"/>
                <a:sym typeface="Arial"/>
              </a:rPr>
              <a:t>.</a:t>
            </a:r>
          </a:p>
          <a:p>
            <a:pPr algn="l">
              <a:lnSpc>
                <a:spcPts val="4200"/>
              </a:lnSpc>
            </a:pPr>
            <a:r>
              <a:rPr lang="en-US" sz="3000" b="true">
                <a:solidFill>
                  <a:srgbClr val="000000"/>
                </a:solidFill>
                <a:latin typeface="Arial Bold"/>
                <a:ea typeface="Arial Bold"/>
                <a:cs typeface="Arial Bold"/>
                <a:sym typeface="Arial Bold"/>
              </a:rPr>
              <a:t>Auxiliaries </a:t>
            </a:r>
            <a:r>
              <a:rPr lang="en-US" sz="3000">
                <a:solidFill>
                  <a:srgbClr val="000000"/>
                </a:solidFill>
                <a:latin typeface="Arial"/>
                <a:ea typeface="Arial"/>
                <a:cs typeface="Arial"/>
                <a:sym typeface="Arial"/>
              </a:rPr>
              <a:t>were </a:t>
            </a:r>
            <a:r>
              <a:rPr lang="en-US" sz="3000" u="sng">
                <a:solidFill>
                  <a:srgbClr val="000000"/>
                </a:solidFill>
                <a:latin typeface="Arial"/>
                <a:ea typeface="Arial"/>
                <a:cs typeface="Arial"/>
                <a:sym typeface="Arial"/>
              </a:rPr>
              <a:t>people who were conquered by the Romans and recruited into the Roman army</a:t>
            </a:r>
            <a:r>
              <a:rPr lang="en-US" sz="3000">
                <a:solidFill>
                  <a:srgbClr val="000000"/>
                </a:solidFill>
                <a:latin typeface="Arial"/>
                <a:ea typeface="Arial"/>
                <a:cs typeface="Arial"/>
                <a:sym typeface="Arial"/>
              </a:rPr>
              <a:t>. They were also archers, slingers and cavalry.</a:t>
            </a:r>
          </a:p>
        </p:txBody>
      </p:sp>
      <p:grpSp>
        <p:nvGrpSpPr>
          <p:cNvPr name="Group 11" id="11"/>
          <p:cNvGrpSpPr/>
          <p:nvPr/>
        </p:nvGrpSpPr>
        <p:grpSpPr>
          <a:xfrm rot="0">
            <a:off x="11383909" y="972531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989966" y="0"/>
            <a:ext cx="11807505" cy="10287000"/>
          </a:xfrm>
          <a:custGeom>
            <a:avLst/>
            <a:gdLst/>
            <a:ahLst/>
            <a:cxnLst/>
            <a:rect r="r" b="b" t="t" l="l"/>
            <a:pathLst>
              <a:path h="10287000" w="11807505">
                <a:moveTo>
                  <a:pt x="0" y="0"/>
                </a:moveTo>
                <a:lnTo>
                  <a:pt x="11807505" y="0"/>
                </a:lnTo>
                <a:lnTo>
                  <a:pt x="11807505" y="10287000"/>
                </a:lnTo>
                <a:lnTo>
                  <a:pt x="0" y="10287000"/>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grpSp>
        <p:nvGrpSpPr>
          <p:cNvPr name="Group 9" id="9"/>
          <p:cNvGrpSpPr/>
          <p:nvPr/>
        </p:nvGrpSpPr>
        <p:grpSpPr>
          <a:xfrm rot="0">
            <a:off x="11383909" y="9725311"/>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244126"/>
            <a:ext cx="16253460" cy="9481185"/>
          </a:xfrm>
          <a:custGeom>
            <a:avLst/>
            <a:gdLst/>
            <a:ahLst/>
            <a:cxnLst/>
            <a:rect r="r" b="b" t="t" l="l"/>
            <a:pathLst>
              <a:path h="9481185" w="16253460">
                <a:moveTo>
                  <a:pt x="0" y="0"/>
                </a:moveTo>
                <a:lnTo>
                  <a:pt x="16253460" y="0"/>
                </a:lnTo>
                <a:lnTo>
                  <a:pt x="16253460" y="9481185"/>
                </a:lnTo>
                <a:lnTo>
                  <a:pt x="0" y="9481185"/>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9" id="9"/>
          <p:cNvGrpSpPr/>
          <p:nvPr/>
        </p:nvGrpSpPr>
        <p:grpSpPr>
          <a:xfrm rot="0">
            <a:off x="11383909" y="9725311"/>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59, Artefact 1st Edition)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Why did Rome need a large professional army?</a:t>
            </a:r>
          </a:p>
          <a:p>
            <a:pPr algn="l" marL="647702" indent="-323851" lvl="1">
              <a:lnSpc>
                <a:spcPts val="4200"/>
              </a:lnSpc>
              <a:buAutoNum type="arabicPeriod" startAt="1"/>
            </a:pPr>
            <a:r>
              <a:rPr lang="en-US" sz="3000">
                <a:solidFill>
                  <a:srgbClr val="0DA33B"/>
                </a:solidFill>
                <a:latin typeface="Arial"/>
                <a:ea typeface="Arial"/>
                <a:cs typeface="Arial"/>
                <a:sym typeface="Arial"/>
              </a:rPr>
              <a:t>For how long did a soldier serve?</a:t>
            </a:r>
          </a:p>
          <a:p>
            <a:pPr algn="l" marL="647702" indent="-323851" lvl="1">
              <a:lnSpc>
                <a:spcPts val="4200"/>
              </a:lnSpc>
              <a:buAutoNum type="arabicPeriod" startAt="1"/>
            </a:pPr>
            <a:r>
              <a:rPr lang="en-US" sz="3000">
                <a:solidFill>
                  <a:srgbClr val="0DA33B"/>
                </a:solidFill>
                <a:latin typeface="Arial"/>
                <a:ea typeface="Arial"/>
                <a:cs typeface="Arial"/>
                <a:sym typeface="Arial"/>
              </a:rPr>
              <a:t>What weapons did a Roman soldier use?</a:t>
            </a:r>
          </a:p>
          <a:p>
            <a:pPr algn="l" marL="647702" indent="-323851" lvl="1">
              <a:lnSpc>
                <a:spcPts val="4200"/>
              </a:lnSpc>
              <a:buAutoNum type="arabicPeriod" startAt="1"/>
            </a:pPr>
            <a:r>
              <a:rPr lang="en-US" sz="3000">
                <a:solidFill>
                  <a:srgbClr val="0DA33B"/>
                </a:solidFill>
                <a:latin typeface="Arial"/>
                <a:ea typeface="Arial"/>
                <a:cs typeface="Arial"/>
                <a:sym typeface="Arial"/>
              </a:rPr>
              <a:t>Why do you think they trained with weapons twice the weight of normal weapons?</a:t>
            </a:r>
          </a:p>
          <a:p>
            <a:pPr algn="l" marL="647702" indent="-323851" lvl="1">
              <a:lnSpc>
                <a:spcPts val="4200"/>
              </a:lnSpc>
              <a:buAutoNum type="arabicPeriod" startAt="1"/>
            </a:pPr>
            <a:r>
              <a:rPr lang="en-US" sz="3000">
                <a:solidFill>
                  <a:srgbClr val="FF6300"/>
                </a:solidFill>
                <a:latin typeface="Arial"/>
                <a:ea typeface="Arial"/>
                <a:cs typeface="Arial"/>
                <a:sym typeface="Arial"/>
              </a:rPr>
              <a:t>Describe the structure of a legion.</a:t>
            </a:r>
          </a:p>
          <a:p>
            <a:pPr algn="l" marL="647702" indent="-323851" lvl="1">
              <a:lnSpc>
                <a:spcPts val="4200"/>
              </a:lnSpc>
              <a:buAutoNum type="arabicPeriod" startAt="1"/>
            </a:pPr>
            <a:r>
              <a:rPr lang="en-US" sz="3000">
                <a:solidFill>
                  <a:srgbClr val="FF6300"/>
                </a:solidFill>
                <a:latin typeface="Arial"/>
                <a:ea typeface="Arial"/>
                <a:cs typeface="Arial"/>
                <a:sym typeface="Arial"/>
              </a:rPr>
              <a:t>Write a paragraph (5-6 lines) on the daily life of a soldier.</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One: The Historian</a:t>
            </a:r>
          </a:p>
        </p:txBody>
      </p:sp>
      <p:grpSp>
        <p:nvGrpSpPr>
          <p:cNvPr name="Group 7" id="7"/>
          <p:cNvGrpSpPr/>
          <p:nvPr/>
        </p:nvGrpSpPr>
        <p:grpSpPr>
          <a:xfrm rot="0">
            <a:off x="1940516" y="4518677"/>
            <a:ext cx="2258850" cy="1009112"/>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9" id="9"/>
            <p:cNvSpPr txBox="true"/>
            <p:nvPr/>
          </p:nvSpPr>
          <p:spPr>
            <a:xfrm>
              <a:off x="177800" y="-47625"/>
              <a:ext cx="655707"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ea typeface="Questrial"/>
                  <a:cs typeface="Questrial"/>
                  <a:sym typeface="Questrial"/>
                </a:rPr>
                <a:t>735 BC</a:t>
              </a:r>
            </a:p>
          </p:txBody>
        </p:sp>
      </p:grpSp>
      <p:grpSp>
        <p:nvGrpSpPr>
          <p:cNvPr name="Group 10" id="10"/>
          <p:cNvGrpSpPr/>
          <p:nvPr/>
        </p:nvGrpSpPr>
        <p:grpSpPr>
          <a:xfrm rot="0">
            <a:off x="3902856" y="4518677"/>
            <a:ext cx="2151857" cy="1009112"/>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2" id="12"/>
            <p:cNvSpPr txBox="true"/>
            <p:nvPr/>
          </p:nvSpPr>
          <p:spPr>
            <a:xfrm>
              <a:off x="177800" y="-47625"/>
              <a:ext cx="612618"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ea typeface="Questrial"/>
                  <a:cs typeface="Questrial"/>
                  <a:sym typeface="Questrial"/>
                </a:rPr>
                <a:t>509 BC</a:t>
              </a:r>
            </a:p>
          </p:txBody>
        </p:sp>
      </p:grpSp>
      <p:grpSp>
        <p:nvGrpSpPr>
          <p:cNvPr name="Group 13" id="13"/>
          <p:cNvGrpSpPr/>
          <p:nvPr/>
        </p:nvGrpSpPr>
        <p:grpSpPr>
          <a:xfrm rot="0">
            <a:off x="5798253" y="4518677"/>
            <a:ext cx="2231995" cy="1009112"/>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5" id="15"/>
            <p:cNvSpPr txBox="true"/>
            <p:nvPr/>
          </p:nvSpPr>
          <p:spPr>
            <a:xfrm>
              <a:off x="177800" y="-47625"/>
              <a:ext cx="644892"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ea typeface="Questrial"/>
                  <a:cs typeface="Questrial"/>
                  <a:sym typeface="Questrial"/>
                </a:rPr>
                <a:t>44 BC</a:t>
              </a:r>
            </a:p>
          </p:txBody>
        </p:sp>
      </p:grpSp>
      <p:sp>
        <p:nvSpPr>
          <p:cNvPr name="AutoShape 16" id="16"/>
          <p:cNvSpPr/>
          <p:nvPr/>
        </p:nvSpPr>
        <p:spPr>
          <a:xfrm flipV="true">
            <a:off x="3040290" y="5726945"/>
            <a:ext cx="0" cy="2371591"/>
          </a:xfrm>
          <a:prstGeom prst="line">
            <a:avLst/>
          </a:prstGeom>
          <a:ln cap="flat" w="9525">
            <a:solidFill>
              <a:srgbClr val="0F6FC6"/>
            </a:solidFill>
            <a:prstDash val="solid"/>
            <a:headEnd type="none" len="sm" w="sm"/>
            <a:tailEnd type="none" len="sm" w="sm"/>
          </a:ln>
        </p:spPr>
      </p:sp>
      <p:grpSp>
        <p:nvGrpSpPr>
          <p:cNvPr name="Group 17" id="17"/>
          <p:cNvGrpSpPr/>
          <p:nvPr/>
        </p:nvGrpSpPr>
        <p:grpSpPr>
          <a:xfrm rot="0">
            <a:off x="7726520" y="4518677"/>
            <a:ext cx="2258850" cy="1009112"/>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9" id="19"/>
            <p:cNvSpPr txBox="true"/>
            <p:nvPr/>
          </p:nvSpPr>
          <p:spPr>
            <a:xfrm>
              <a:off x="177800" y="-47625"/>
              <a:ext cx="655707"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ea typeface="Questrial"/>
                  <a:cs typeface="Questrial"/>
                  <a:sym typeface="Questrial"/>
                </a:rPr>
                <a:t>27 BC</a:t>
              </a:r>
            </a:p>
          </p:txBody>
        </p:sp>
      </p:grpSp>
      <p:grpSp>
        <p:nvGrpSpPr>
          <p:cNvPr name="Group 20" id="20"/>
          <p:cNvGrpSpPr/>
          <p:nvPr/>
        </p:nvGrpSpPr>
        <p:grpSpPr>
          <a:xfrm rot="0">
            <a:off x="9688861" y="4518677"/>
            <a:ext cx="2151857" cy="1009112"/>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2" id="22"/>
            <p:cNvSpPr txBox="true"/>
            <p:nvPr/>
          </p:nvSpPr>
          <p:spPr>
            <a:xfrm>
              <a:off x="177800" y="-47625"/>
              <a:ext cx="612618"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ea typeface="Questrial"/>
                  <a:cs typeface="Questrial"/>
                  <a:sym typeface="Questrial"/>
                </a:rPr>
                <a:t>AD 79</a:t>
              </a:r>
            </a:p>
          </p:txBody>
        </p:sp>
      </p:grpSp>
      <p:grpSp>
        <p:nvGrpSpPr>
          <p:cNvPr name="Group 23" id="23"/>
          <p:cNvGrpSpPr/>
          <p:nvPr/>
        </p:nvGrpSpPr>
        <p:grpSpPr>
          <a:xfrm rot="0">
            <a:off x="11584257" y="4518677"/>
            <a:ext cx="2231995" cy="1009112"/>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5" id="25"/>
            <p:cNvSpPr txBox="true"/>
            <p:nvPr/>
          </p:nvSpPr>
          <p:spPr>
            <a:xfrm>
              <a:off x="177800" y="-47625"/>
              <a:ext cx="644892"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ea typeface="Questrial"/>
                  <a:cs typeface="Questrial"/>
                  <a:sym typeface="Questrial"/>
                </a:rPr>
                <a:t>AD 312</a:t>
              </a:r>
            </a:p>
          </p:txBody>
        </p:sp>
      </p:grpSp>
      <p:grpSp>
        <p:nvGrpSpPr>
          <p:cNvPr name="Group 26" id="26"/>
          <p:cNvGrpSpPr/>
          <p:nvPr/>
        </p:nvGrpSpPr>
        <p:grpSpPr>
          <a:xfrm rot="0">
            <a:off x="13515993" y="4518677"/>
            <a:ext cx="2258850" cy="1009112"/>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8" id="28"/>
            <p:cNvSpPr txBox="true"/>
            <p:nvPr/>
          </p:nvSpPr>
          <p:spPr>
            <a:xfrm>
              <a:off x="177800" y="-47625"/>
              <a:ext cx="655707" cy="454025"/>
            </a:xfrm>
            <a:prstGeom prst="rect">
              <a:avLst/>
            </a:prstGeom>
          </p:spPr>
          <p:txBody>
            <a:bodyPr anchor="ctr" rtlCol="false" tIns="17890" lIns="17890" bIns="17890" rIns="17890"/>
            <a:lstStyle/>
            <a:p>
              <a:pPr algn="ctr">
                <a:lnSpc>
                  <a:spcPts val="3080"/>
                </a:lnSpc>
                <a:spcBef>
                  <a:spcPct val="0"/>
                </a:spcBef>
              </a:pPr>
              <a:r>
                <a:rPr lang="en-US" sz="2200" spc="-68">
                  <a:solidFill>
                    <a:srgbClr val="FFFFFF"/>
                  </a:solidFill>
                  <a:latin typeface="Questrial"/>
                  <a:ea typeface="Questrial"/>
                  <a:cs typeface="Questrial"/>
                  <a:sym typeface="Questrial"/>
                </a:rPr>
                <a:t>AD 476</a:t>
              </a:r>
            </a:p>
          </p:txBody>
        </p:sp>
      </p:grpSp>
      <p:grpSp>
        <p:nvGrpSpPr>
          <p:cNvPr name="Group 29" id="29"/>
          <p:cNvGrpSpPr/>
          <p:nvPr/>
        </p:nvGrpSpPr>
        <p:grpSpPr>
          <a:xfrm rot="0">
            <a:off x="1622162" y="7041928"/>
            <a:ext cx="2895557" cy="2543509"/>
            <a:chOff x="0" y="0"/>
            <a:chExt cx="689010" cy="605239"/>
          </a:xfrm>
        </p:grpSpPr>
        <p:sp>
          <p:nvSpPr>
            <p:cNvPr name="Freeform 30" id="30"/>
            <p:cNvSpPr/>
            <p:nvPr/>
          </p:nvSpPr>
          <p:spPr>
            <a:xfrm flipH="false" flipV="false" rot="0">
              <a:off x="0" y="0"/>
              <a:ext cx="689010" cy="605239"/>
            </a:xfrm>
            <a:custGeom>
              <a:avLst/>
              <a:gdLst/>
              <a:ahLst/>
              <a:cxnLst/>
              <a:rect r="r" b="b" t="t" l="l"/>
              <a:pathLst>
                <a:path h="605239" w="689010">
                  <a:moveTo>
                    <a:pt x="0" y="0"/>
                  </a:moveTo>
                  <a:lnTo>
                    <a:pt x="689010" y="0"/>
                  </a:lnTo>
                  <a:lnTo>
                    <a:pt x="689010" y="605239"/>
                  </a:lnTo>
                  <a:lnTo>
                    <a:pt x="0" y="605239"/>
                  </a:lnTo>
                  <a:close/>
                </a:path>
              </a:pathLst>
            </a:custGeom>
            <a:solidFill>
              <a:srgbClr val="F0F4F8"/>
            </a:solidFill>
            <a:ln w="9525" cap="sq">
              <a:solidFill>
                <a:srgbClr val="0F6FC6"/>
              </a:solidFill>
              <a:prstDash val="solid"/>
              <a:miter/>
            </a:ln>
          </p:spPr>
        </p:sp>
        <p:sp>
          <p:nvSpPr>
            <p:cNvPr name="TextBox 31" id="31"/>
            <p:cNvSpPr txBox="true"/>
            <p:nvPr/>
          </p:nvSpPr>
          <p:spPr>
            <a:xfrm>
              <a:off x="0" y="-28575"/>
              <a:ext cx="689010" cy="633814"/>
            </a:xfrm>
            <a:prstGeom prst="rect">
              <a:avLst/>
            </a:prstGeom>
          </p:spPr>
          <p:txBody>
            <a:bodyPr anchor="ctr" rtlCol="false" tIns="71560" lIns="71560" bIns="71560" rIns="71560"/>
            <a:lstStyle/>
            <a:p>
              <a:pPr algn="ctr">
                <a:lnSpc>
                  <a:spcPts val="1960"/>
                </a:lnSpc>
                <a:spcBef>
                  <a:spcPct val="0"/>
                </a:spcBef>
              </a:pPr>
            </a:p>
          </p:txBody>
        </p:sp>
      </p:grpSp>
      <p:sp>
        <p:nvSpPr>
          <p:cNvPr name="AutoShape 32" id="32"/>
          <p:cNvSpPr/>
          <p:nvPr/>
        </p:nvSpPr>
        <p:spPr>
          <a:xfrm flipV="true">
            <a:off x="6762725" y="5726945"/>
            <a:ext cx="0" cy="2371591"/>
          </a:xfrm>
          <a:prstGeom prst="line">
            <a:avLst/>
          </a:prstGeom>
          <a:ln cap="flat" w="9525">
            <a:solidFill>
              <a:srgbClr val="0F6FC6"/>
            </a:solidFill>
            <a:prstDash val="solid"/>
            <a:headEnd type="none" len="sm" w="sm"/>
            <a:tailEnd type="none" len="sm" w="sm"/>
          </a:ln>
        </p:spPr>
      </p:sp>
      <p:grpSp>
        <p:nvGrpSpPr>
          <p:cNvPr name="Group 33" id="33"/>
          <p:cNvGrpSpPr/>
          <p:nvPr/>
        </p:nvGrpSpPr>
        <p:grpSpPr>
          <a:xfrm rot="0">
            <a:off x="5322359" y="7041928"/>
            <a:ext cx="2895557" cy="2948495"/>
            <a:chOff x="0" y="0"/>
            <a:chExt cx="689010" cy="701607"/>
          </a:xfrm>
        </p:grpSpPr>
        <p:sp>
          <p:nvSpPr>
            <p:cNvPr name="Freeform 34" id="34"/>
            <p:cNvSpPr/>
            <p:nvPr/>
          </p:nvSpPr>
          <p:spPr>
            <a:xfrm flipH="false" flipV="false" rot="0">
              <a:off x="0" y="0"/>
              <a:ext cx="689010" cy="701607"/>
            </a:xfrm>
            <a:custGeom>
              <a:avLst/>
              <a:gdLst/>
              <a:ahLst/>
              <a:cxnLst/>
              <a:rect r="r" b="b" t="t" l="l"/>
              <a:pathLst>
                <a:path h="701607" w="689010">
                  <a:moveTo>
                    <a:pt x="0" y="0"/>
                  </a:moveTo>
                  <a:lnTo>
                    <a:pt x="689010" y="0"/>
                  </a:lnTo>
                  <a:lnTo>
                    <a:pt x="689010" y="701607"/>
                  </a:lnTo>
                  <a:lnTo>
                    <a:pt x="0" y="701607"/>
                  </a:lnTo>
                  <a:close/>
                </a:path>
              </a:pathLst>
            </a:custGeom>
            <a:solidFill>
              <a:srgbClr val="F0F4F8"/>
            </a:solidFill>
            <a:ln w="9525" cap="sq">
              <a:solidFill>
                <a:srgbClr val="0F6FC6"/>
              </a:solidFill>
              <a:prstDash val="solid"/>
              <a:miter/>
            </a:ln>
          </p:spPr>
        </p:sp>
        <p:sp>
          <p:nvSpPr>
            <p:cNvPr name="TextBox 35" id="35"/>
            <p:cNvSpPr txBox="true"/>
            <p:nvPr/>
          </p:nvSpPr>
          <p:spPr>
            <a:xfrm>
              <a:off x="0" y="-28575"/>
              <a:ext cx="689010" cy="730182"/>
            </a:xfrm>
            <a:prstGeom prst="rect">
              <a:avLst/>
            </a:prstGeom>
          </p:spPr>
          <p:txBody>
            <a:bodyPr anchor="ctr" rtlCol="false" tIns="71560" lIns="71560" bIns="71560" rIns="71560"/>
            <a:lstStyle/>
            <a:p>
              <a:pPr algn="ctr">
                <a:lnSpc>
                  <a:spcPts val="1960"/>
                </a:lnSpc>
                <a:spcBef>
                  <a:spcPct val="0"/>
                </a:spcBef>
              </a:pPr>
            </a:p>
          </p:txBody>
        </p:sp>
      </p:grpSp>
      <p:sp>
        <p:nvSpPr>
          <p:cNvPr name="AutoShape 36" id="36"/>
          <p:cNvSpPr/>
          <p:nvPr/>
        </p:nvSpPr>
        <p:spPr>
          <a:xfrm flipV="true">
            <a:off x="10788635" y="5725907"/>
            <a:ext cx="0" cy="2371591"/>
          </a:xfrm>
          <a:prstGeom prst="line">
            <a:avLst/>
          </a:prstGeom>
          <a:ln cap="flat" w="9525">
            <a:solidFill>
              <a:srgbClr val="0F6FC6"/>
            </a:solidFill>
            <a:prstDash val="solid"/>
            <a:headEnd type="none" len="sm" w="sm"/>
            <a:tailEnd type="none" len="sm" w="sm"/>
          </a:ln>
        </p:spPr>
      </p:sp>
      <p:grpSp>
        <p:nvGrpSpPr>
          <p:cNvPr name="Group 37" id="37"/>
          <p:cNvGrpSpPr/>
          <p:nvPr/>
        </p:nvGrpSpPr>
        <p:grpSpPr>
          <a:xfrm rot="0">
            <a:off x="9388733" y="7040890"/>
            <a:ext cx="2895557" cy="2684889"/>
            <a:chOff x="0" y="0"/>
            <a:chExt cx="689010" cy="638881"/>
          </a:xfrm>
        </p:grpSpPr>
        <p:sp>
          <p:nvSpPr>
            <p:cNvPr name="Freeform 38" id="38"/>
            <p:cNvSpPr/>
            <p:nvPr/>
          </p:nvSpPr>
          <p:spPr>
            <a:xfrm flipH="false" flipV="false" rot="0">
              <a:off x="0" y="0"/>
              <a:ext cx="689010" cy="638881"/>
            </a:xfrm>
            <a:custGeom>
              <a:avLst/>
              <a:gdLst/>
              <a:ahLst/>
              <a:cxnLst/>
              <a:rect r="r" b="b" t="t" l="l"/>
              <a:pathLst>
                <a:path h="638881" w="689010">
                  <a:moveTo>
                    <a:pt x="0" y="0"/>
                  </a:moveTo>
                  <a:lnTo>
                    <a:pt x="689010" y="0"/>
                  </a:lnTo>
                  <a:lnTo>
                    <a:pt x="689010" y="638881"/>
                  </a:lnTo>
                  <a:lnTo>
                    <a:pt x="0" y="638881"/>
                  </a:lnTo>
                  <a:close/>
                </a:path>
              </a:pathLst>
            </a:custGeom>
            <a:solidFill>
              <a:srgbClr val="F0F4F8"/>
            </a:solidFill>
            <a:ln w="9525" cap="sq">
              <a:solidFill>
                <a:srgbClr val="0F6FC6"/>
              </a:solidFill>
              <a:prstDash val="solid"/>
              <a:miter/>
            </a:ln>
          </p:spPr>
        </p:sp>
        <p:sp>
          <p:nvSpPr>
            <p:cNvPr name="TextBox 39" id="39"/>
            <p:cNvSpPr txBox="true"/>
            <p:nvPr/>
          </p:nvSpPr>
          <p:spPr>
            <a:xfrm>
              <a:off x="0" y="-28575"/>
              <a:ext cx="689010" cy="667456"/>
            </a:xfrm>
            <a:prstGeom prst="rect">
              <a:avLst/>
            </a:prstGeom>
          </p:spPr>
          <p:txBody>
            <a:bodyPr anchor="ctr" rtlCol="false" tIns="71560" lIns="71560" bIns="71560" rIns="71560"/>
            <a:lstStyle/>
            <a:p>
              <a:pPr algn="ctr">
                <a:lnSpc>
                  <a:spcPts val="1960"/>
                </a:lnSpc>
                <a:spcBef>
                  <a:spcPct val="0"/>
                </a:spcBef>
              </a:pPr>
            </a:p>
          </p:txBody>
        </p:sp>
      </p:grpSp>
      <p:sp>
        <p:nvSpPr>
          <p:cNvPr name="AutoShape 40" id="40"/>
          <p:cNvSpPr/>
          <p:nvPr/>
        </p:nvSpPr>
        <p:spPr>
          <a:xfrm flipV="true">
            <a:off x="14638005" y="5724869"/>
            <a:ext cx="0" cy="2371591"/>
          </a:xfrm>
          <a:prstGeom prst="line">
            <a:avLst/>
          </a:prstGeom>
          <a:ln cap="flat" w="9525">
            <a:solidFill>
              <a:srgbClr val="0F6FC6"/>
            </a:solidFill>
            <a:prstDash val="solid"/>
            <a:headEnd type="none" len="sm" w="sm"/>
            <a:tailEnd type="none" len="sm" w="sm"/>
          </a:ln>
        </p:spPr>
      </p:sp>
      <p:grpSp>
        <p:nvGrpSpPr>
          <p:cNvPr name="Group 41" id="41"/>
          <p:cNvGrpSpPr/>
          <p:nvPr/>
        </p:nvGrpSpPr>
        <p:grpSpPr>
          <a:xfrm rot="0">
            <a:off x="13197639" y="7039852"/>
            <a:ext cx="2895557" cy="1476323"/>
            <a:chOff x="0" y="0"/>
            <a:chExt cx="689010" cy="351297"/>
          </a:xfrm>
        </p:grpSpPr>
        <p:sp>
          <p:nvSpPr>
            <p:cNvPr name="Freeform 42" id="42"/>
            <p:cNvSpPr/>
            <p:nvPr/>
          </p:nvSpPr>
          <p:spPr>
            <a:xfrm flipH="false" flipV="false" rot="0">
              <a:off x="0" y="0"/>
              <a:ext cx="689010" cy="351297"/>
            </a:xfrm>
            <a:custGeom>
              <a:avLst/>
              <a:gdLst/>
              <a:ahLst/>
              <a:cxnLst/>
              <a:rect r="r" b="b" t="t" l="l"/>
              <a:pathLst>
                <a:path h="351297" w="689010">
                  <a:moveTo>
                    <a:pt x="0" y="0"/>
                  </a:moveTo>
                  <a:lnTo>
                    <a:pt x="689010" y="0"/>
                  </a:lnTo>
                  <a:lnTo>
                    <a:pt x="689010" y="351297"/>
                  </a:lnTo>
                  <a:lnTo>
                    <a:pt x="0" y="351297"/>
                  </a:lnTo>
                  <a:close/>
                </a:path>
              </a:pathLst>
            </a:custGeom>
            <a:solidFill>
              <a:srgbClr val="F0F4F8"/>
            </a:solidFill>
            <a:ln w="9525" cap="sq">
              <a:solidFill>
                <a:srgbClr val="0F6FC6"/>
              </a:solidFill>
              <a:prstDash val="solid"/>
              <a:miter/>
            </a:ln>
          </p:spPr>
        </p:sp>
        <p:sp>
          <p:nvSpPr>
            <p:cNvPr name="TextBox 43" id="43"/>
            <p:cNvSpPr txBox="true"/>
            <p:nvPr/>
          </p:nvSpPr>
          <p:spPr>
            <a:xfrm>
              <a:off x="0" y="-28575"/>
              <a:ext cx="689010" cy="379872"/>
            </a:xfrm>
            <a:prstGeom prst="rect">
              <a:avLst/>
            </a:prstGeom>
          </p:spPr>
          <p:txBody>
            <a:bodyPr anchor="ctr" rtlCol="false" tIns="71560" lIns="71560" bIns="71560" rIns="71560"/>
            <a:lstStyle/>
            <a:p>
              <a:pPr algn="ctr">
                <a:lnSpc>
                  <a:spcPts val="1960"/>
                </a:lnSpc>
                <a:spcBef>
                  <a:spcPct val="0"/>
                </a:spcBef>
              </a:pPr>
            </a:p>
          </p:txBody>
        </p:sp>
      </p:grpSp>
      <p:sp>
        <p:nvSpPr>
          <p:cNvPr name="AutoShape 44" id="44"/>
          <p:cNvSpPr/>
          <p:nvPr/>
        </p:nvSpPr>
        <p:spPr>
          <a:xfrm flipV="true">
            <a:off x="4971372" y="1958323"/>
            <a:ext cx="0" cy="2371591"/>
          </a:xfrm>
          <a:prstGeom prst="line">
            <a:avLst/>
          </a:prstGeom>
          <a:ln cap="flat" w="9525">
            <a:solidFill>
              <a:srgbClr val="0F6FC6"/>
            </a:solidFill>
            <a:prstDash val="solid"/>
            <a:headEnd type="none" len="sm" w="sm"/>
            <a:tailEnd type="none" len="sm" w="sm"/>
          </a:ln>
        </p:spPr>
      </p:sp>
      <p:grpSp>
        <p:nvGrpSpPr>
          <p:cNvPr name="Group 45" id="45"/>
          <p:cNvGrpSpPr/>
          <p:nvPr/>
        </p:nvGrpSpPr>
        <p:grpSpPr>
          <a:xfrm rot="0">
            <a:off x="3531006" y="1685316"/>
            <a:ext cx="2895557" cy="1562316"/>
            <a:chOff x="0" y="0"/>
            <a:chExt cx="689010" cy="371760"/>
          </a:xfrm>
        </p:grpSpPr>
        <p:sp>
          <p:nvSpPr>
            <p:cNvPr name="Freeform 46" id="46"/>
            <p:cNvSpPr/>
            <p:nvPr/>
          </p:nvSpPr>
          <p:spPr>
            <a:xfrm flipH="false" flipV="false" rot="0">
              <a:off x="0" y="0"/>
              <a:ext cx="689010" cy="371760"/>
            </a:xfrm>
            <a:custGeom>
              <a:avLst/>
              <a:gdLst/>
              <a:ahLst/>
              <a:cxnLst/>
              <a:rect r="r" b="b" t="t" l="l"/>
              <a:pathLst>
                <a:path h="371760" w="689010">
                  <a:moveTo>
                    <a:pt x="0" y="0"/>
                  </a:moveTo>
                  <a:lnTo>
                    <a:pt x="689010" y="0"/>
                  </a:lnTo>
                  <a:lnTo>
                    <a:pt x="689010" y="371760"/>
                  </a:lnTo>
                  <a:lnTo>
                    <a:pt x="0" y="371760"/>
                  </a:lnTo>
                  <a:close/>
                </a:path>
              </a:pathLst>
            </a:custGeom>
            <a:solidFill>
              <a:srgbClr val="F0F4F8"/>
            </a:solidFill>
            <a:ln w="9525" cap="sq">
              <a:solidFill>
                <a:srgbClr val="0F6FC6"/>
              </a:solidFill>
              <a:prstDash val="solid"/>
              <a:miter/>
            </a:ln>
          </p:spPr>
        </p:sp>
        <p:sp>
          <p:nvSpPr>
            <p:cNvPr name="TextBox 47" id="47"/>
            <p:cNvSpPr txBox="true"/>
            <p:nvPr/>
          </p:nvSpPr>
          <p:spPr>
            <a:xfrm>
              <a:off x="0" y="-28575"/>
              <a:ext cx="689010" cy="400335"/>
            </a:xfrm>
            <a:prstGeom prst="rect">
              <a:avLst/>
            </a:prstGeom>
          </p:spPr>
          <p:txBody>
            <a:bodyPr anchor="ctr" rtlCol="false" tIns="71560" lIns="71560" bIns="71560" rIns="71560"/>
            <a:lstStyle/>
            <a:p>
              <a:pPr algn="ctr">
                <a:lnSpc>
                  <a:spcPts val="1960"/>
                </a:lnSpc>
                <a:spcBef>
                  <a:spcPct val="0"/>
                </a:spcBef>
              </a:pPr>
            </a:p>
          </p:txBody>
        </p:sp>
      </p:grpSp>
      <p:sp>
        <p:nvSpPr>
          <p:cNvPr name="AutoShape 48" id="48"/>
          <p:cNvSpPr/>
          <p:nvPr/>
        </p:nvSpPr>
        <p:spPr>
          <a:xfrm flipV="true">
            <a:off x="8848532" y="1958323"/>
            <a:ext cx="0" cy="2371591"/>
          </a:xfrm>
          <a:prstGeom prst="line">
            <a:avLst/>
          </a:prstGeom>
          <a:ln cap="flat" w="9525">
            <a:solidFill>
              <a:srgbClr val="0F6FC6"/>
            </a:solidFill>
            <a:prstDash val="solid"/>
            <a:headEnd type="none" len="sm" w="sm"/>
            <a:tailEnd type="none" len="sm" w="sm"/>
          </a:ln>
        </p:spPr>
      </p:sp>
      <p:grpSp>
        <p:nvGrpSpPr>
          <p:cNvPr name="Group 49" id="49"/>
          <p:cNvGrpSpPr/>
          <p:nvPr/>
        </p:nvGrpSpPr>
        <p:grpSpPr>
          <a:xfrm rot="0">
            <a:off x="7408166" y="1685316"/>
            <a:ext cx="2895557" cy="1633291"/>
            <a:chOff x="0" y="0"/>
            <a:chExt cx="689010" cy="388649"/>
          </a:xfrm>
        </p:grpSpPr>
        <p:sp>
          <p:nvSpPr>
            <p:cNvPr name="Freeform 50" id="50"/>
            <p:cNvSpPr/>
            <p:nvPr/>
          </p:nvSpPr>
          <p:spPr>
            <a:xfrm flipH="false" flipV="false" rot="0">
              <a:off x="0" y="0"/>
              <a:ext cx="689010" cy="388649"/>
            </a:xfrm>
            <a:custGeom>
              <a:avLst/>
              <a:gdLst/>
              <a:ahLst/>
              <a:cxnLst/>
              <a:rect r="r" b="b" t="t" l="l"/>
              <a:pathLst>
                <a:path h="388649" w="689010">
                  <a:moveTo>
                    <a:pt x="0" y="0"/>
                  </a:moveTo>
                  <a:lnTo>
                    <a:pt x="689010" y="0"/>
                  </a:lnTo>
                  <a:lnTo>
                    <a:pt x="689010" y="388649"/>
                  </a:lnTo>
                  <a:lnTo>
                    <a:pt x="0" y="388649"/>
                  </a:lnTo>
                  <a:close/>
                </a:path>
              </a:pathLst>
            </a:custGeom>
            <a:solidFill>
              <a:srgbClr val="F0F4F8"/>
            </a:solidFill>
            <a:ln w="9525" cap="sq">
              <a:solidFill>
                <a:srgbClr val="0F6FC6"/>
              </a:solidFill>
              <a:prstDash val="solid"/>
              <a:miter/>
            </a:ln>
          </p:spPr>
        </p:sp>
        <p:sp>
          <p:nvSpPr>
            <p:cNvPr name="TextBox 51" id="51"/>
            <p:cNvSpPr txBox="true"/>
            <p:nvPr/>
          </p:nvSpPr>
          <p:spPr>
            <a:xfrm>
              <a:off x="0" y="-28575"/>
              <a:ext cx="689010" cy="417224"/>
            </a:xfrm>
            <a:prstGeom prst="rect">
              <a:avLst/>
            </a:prstGeom>
          </p:spPr>
          <p:txBody>
            <a:bodyPr anchor="ctr" rtlCol="false" tIns="71560" lIns="71560" bIns="71560" rIns="71560"/>
            <a:lstStyle/>
            <a:p>
              <a:pPr algn="ctr">
                <a:lnSpc>
                  <a:spcPts val="1960"/>
                </a:lnSpc>
                <a:spcBef>
                  <a:spcPct val="0"/>
                </a:spcBef>
              </a:pPr>
            </a:p>
          </p:txBody>
        </p:sp>
      </p:grpSp>
      <p:sp>
        <p:nvSpPr>
          <p:cNvPr name="AutoShape 52" id="52"/>
          <p:cNvSpPr/>
          <p:nvPr/>
        </p:nvSpPr>
        <p:spPr>
          <a:xfrm flipV="true">
            <a:off x="12692842" y="1953083"/>
            <a:ext cx="0" cy="2371591"/>
          </a:xfrm>
          <a:prstGeom prst="line">
            <a:avLst/>
          </a:prstGeom>
          <a:ln cap="flat" w="9525">
            <a:solidFill>
              <a:srgbClr val="0F6FC6"/>
            </a:solidFill>
            <a:prstDash val="solid"/>
            <a:headEnd type="none" len="sm" w="sm"/>
            <a:tailEnd type="none" len="sm" w="sm"/>
          </a:ln>
        </p:spPr>
      </p:sp>
      <p:grpSp>
        <p:nvGrpSpPr>
          <p:cNvPr name="Group 53" id="53"/>
          <p:cNvGrpSpPr/>
          <p:nvPr/>
        </p:nvGrpSpPr>
        <p:grpSpPr>
          <a:xfrm rot="0">
            <a:off x="11252476" y="1680076"/>
            <a:ext cx="2895557" cy="2131841"/>
            <a:chOff x="0" y="0"/>
            <a:chExt cx="689010" cy="507281"/>
          </a:xfrm>
        </p:grpSpPr>
        <p:sp>
          <p:nvSpPr>
            <p:cNvPr name="Freeform 54" id="54"/>
            <p:cNvSpPr/>
            <p:nvPr/>
          </p:nvSpPr>
          <p:spPr>
            <a:xfrm flipH="false" flipV="false" rot="0">
              <a:off x="0" y="0"/>
              <a:ext cx="689010" cy="507281"/>
            </a:xfrm>
            <a:custGeom>
              <a:avLst/>
              <a:gdLst/>
              <a:ahLst/>
              <a:cxnLst/>
              <a:rect r="r" b="b" t="t" l="l"/>
              <a:pathLst>
                <a:path h="507281" w="689010">
                  <a:moveTo>
                    <a:pt x="0" y="0"/>
                  </a:moveTo>
                  <a:lnTo>
                    <a:pt x="689010" y="0"/>
                  </a:lnTo>
                  <a:lnTo>
                    <a:pt x="689010" y="507281"/>
                  </a:lnTo>
                  <a:lnTo>
                    <a:pt x="0" y="507281"/>
                  </a:lnTo>
                  <a:close/>
                </a:path>
              </a:pathLst>
            </a:custGeom>
            <a:solidFill>
              <a:srgbClr val="F0F4F8"/>
            </a:solidFill>
            <a:ln w="9525" cap="sq">
              <a:solidFill>
                <a:srgbClr val="0F6FC6"/>
              </a:solidFill>
              <a:prstDash val="solid"/>
              <a:miter/>
            </a:ln>
          </p:spPr>
        </p:sp>
        <p:sp>
          <p:nvSpPr>
            <p:cNvPr name="TextBox 55" id="55"/>
            <p:cNvSpPr txBox="true"/>
            <p:nvPr/>
          </p:nvSpPr>
          <p:spPr>
            <a:xfrm>
              <a:off x="0" y="-28575"/>
              <a:ext cx="689010" cy="535856"/>
            </a:xfrm>
            <a:prstGeom prst="rect">
              <a:avLst/>
            </a:prstGeom>
          </p:spPr>
          <p:txBody>
            <a:bodyPr anchor="ctr" rtlCol="false" tIns="71560" lIns="71560" bIns="71560" rIns="71560"/>
            <a:lstStyle/>
            <a:p>
              <a:pPr algn="ctr">
                <a:lnSpc>
                  <a:spcPts val="1960"/>
                </a:lnSpc>
                <a:spcBef>
                  <a:spcPct val="0"/>
                </a:spcBef>
              </a:pPr>
            </a:p>
          </p:txBody>
        </p:sp>
      </p:grpSp>
      <p:grpSp>
        <p:nvGrpSpPr>
          <p:cNvPr name="Group 56" id="56"/>
          <p:cNvGrpSpPr/>
          <p:nvPr/>
        </p:nvGrpSpPr>
        <p:grpSpPr>
          <a:xfrm rot="0">
            <a:off x="6903912" y="359796"/>
            <a:ext cx="4313892" cy="668904"/>
            <a:chOff x="0" y="0"/>
            <a:chExt cx="1134220" cy="175870"/>
          </a:xfrm>
        </p:grpSpPr>
        <p:sp>
          <p:nvSpPr>
            <p:cNvPr name="Freeform 57" id="57"/>
            <p:cNvSpPr/>
            <p:nvPr/>
          </p:nvSpPr>
          <p:spPr>
            <a:xfrm flipH="false" flipV="false" rot="0">
              <a:off x="0" y="0"/>
              <a:ext cx="1134220" cy="175870"/>
            </a:xfrm>
            <a:custGeom>
              <a:avLst/>
              <a:gdLst/>
              <a:ahLst/>
              <a:cxnLst/>
              <a:rect r="r" b="b" t="t" l="l"/>
              <a:pathLst>
                <a:path h="175870" w="1134220">
                  <a:moveTo>
                    <a:pt x="7179" y="0"/>
                  </a:moveTo>
                  <a:lnTo>
                    <a:pt x="1127041" y="0"/>
                  </a:lnTo>
                  <a:cubicBezTo>
                    <a:pt x="1131006" y="0"/>
                    <a:pt x="1134220" y="3214"/>
                    <a:pt x="1134220" y="7179"/>
                  </a:cubicBezTo>
                  <a:lnTo>
                    <a:pt x="1134220" y="168691"/>
                  </a:lnTo>
                  <a:cubicBezTo>
                    <a:pt x="1134220" y="172656"/>
                    <a:pt x="1131006" y="175870"/>
                    <a:pt x="1127041" y="175870"/>
                  </a:cubicBezTo>
                  <a:lnTo>
                    <a:pt x="7179" y="175870"/>
                  </a:lnTo>
                  <a:cubicBezTo>
                    <a:pt x="3214" y="175870"/>
                    <a:pt x="0" y="172656"/>
                    <a:pt x="0" y="168691"/>
                  </a:cubicBezTo>
                  <a:lnTo>
                    <a:pt x="0" y="7179"/>
                  </a:lnTo>
                  <a:cubicBezTo>
                    <a:pt x="0" y="3214"/>
                    <a:pt x="3214" y="0"/>
                    <a:pt x="7179" y="0"/>
                  </a:cubicBezTo>
                  <a:close/>
                </a:path>
              </a:pathLst>
            </a:custGeom>
            <a:solidFill>
              <a:srgbClr val="0F6FC6"/>
            </a:solidFill>
          </p:spPr>
        </p:sp>
        <p:sp>
          <p:nvSpPr>
            <p:cNvPr name="TextBox 58" id="58"/>
            <p:cNvSpPr txBox="true"/>
            <p:nvPr/>
          </p:nvSpPr>
          <p:spPr>
            <a:xfrm>
              <a:off x="0" y="-47625"/>
              <a:ext cx="1134220" cy="223495"/>
            </a:xfrm>
            <a:prstGeom prst="rect">
              <a:avLst/>
            </a:prstGeom>
          </p:spPr>
          <p:txBody>
            <a:bodyPr anchor="ctr" rtlCol="false" tIns="71560" lIns="71560" bIns="71560" rIns="71560"/>
            <a:lstStyle/>
            <a:p>
              <a:pPr algn="ctr">
                <a:lnSpc>
                  <a:spcPts val="3551"/>
                </a:lnSpc>
              </a:pPr>
              <a:r>
                <a:rPr lang="en-US" sz="2573" spc="252">
                  <a:solidFill>
                    <a:srgbClr val="FFFFFF"/>
                  </a:solidFill>
                  <a:latin typeface="Questrial"/>
                  <a:ea typeface="Questrial"/>
                  <a:cs typeface="Questrial"/>
                  <a:sym typeface="Questrial"/>
                </a:rPr>
                <a:t>ANCIENT ROME</a:t>
              </a:r>
            </a:p>
          </p:txBody>
        </p:sp>
      </p:grpSp>
      <p:sp>
        <p:nvSpPr>
          <p:cNvPr name="Freeform 59" id="59"/>
          <p:cNvSpPr/>
          <p:nvPr/>
        </p:nvSpPr>
        <p:spPr>
          <a:xfrm flipH="false" flipV="false" rot="0">
            <a:off x="14506321" y="-23814"/>
            <a:ext cx="2372209" cy="1776192"/>
          </a:xfrm>
          <a:custGeom>
            <a:avLst/>
            <a:gdLst/>
            <a:ahLst/>
            <a:cxnLst/>
            <a:rect r="r" b="b" t="t" l="l"/>
            <a:pathLst>
              <a:path h="1776192" w="2372209">
                <a:moveTo>
                  <a:pt x="0" y="0"/>
                </a:moveTo>
                <a:lnTo>
                  <a:pt x="2372209" y="0"/>
                </a:lnTo>
                <a:lnTo>
                  <a:pt x="2372209" y="1776191"/>
                </a:lnTo>
                <a:lnTo>
                  <a:pt x="0" y="17761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2609892" y="-5381"/>
            <a:ext cx="2113541" cy="1357950"/>
          </a:xfrm>
          <a:custGeom>
            <a:avLst/>
            <a:gdLst/>
            <a:ahLst/>
            <a:cxnLst/>
            <a:rect r="r" b="b" t="t" l="l"/>
            <a:pathLst>
              <a:path h="1357950" w="2113541">
                <a:moveTo>
                  <a:pt x="0" y="0"/>
                </a:moveTo>
                <a:lnTo>
                  <a:pt x="2113542" y="0"/>
                </a:lnTo>
                <a:lnTo>
                  <a:pt x="2113542" y="1357950"/>
                </a:lnTo>
                <a:lnTo>
                  <a:pt x="0" y="13579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14506321" y="2182351"/>
            <a:ext cx="2151242" cy="1629565"/>
          </a:xfrm>
          <a:custGeom>
            <a:avLst/>
            <a:gdLst/>
            <a:ahLst/>
            <a:cxnLst/>
            <a:rect r="r" b="b" t="t" l="l"/>
            <a:pathLst>
              <a:path h="1629565" w="2151242">
                <a:moveTo>
                  <a:pt x="0" y="0"/>
                </a:moveTo>
                <a:lnTo>
                  <a:pt x="2151241" y="0"/>
                </a:lnTo>
                <a:lnTo>
                  <a:pt x="2151241" y="1629566"/>
                </a:lnTo>
                <a:lnTo>
                  <a:pt x="0" y="16295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1622162" y="741071"/>
            <a:ext cx="1334411" cy="3588843"/>
          </a:xfrm>
          <a:custGeom>
            <a:avLst/>
            <a:gdLst/>
            <a:ahLst/>
            <a:cxnLst/>
            <a:rect r="r" b="b" t="t" l="l"/>
            <a:pathLst>
              <a:path h="3588843" w="1334411">
                <a:moveTo>
                  <a:pt x="0" y="0"/>
                </a:moveTo>
                <a:lnTo>
                  <a:pt x="1334411" y="0"/>
                </a:lnTo>
                <a:lnTo>
                  <a:pt x="1334411" y="3588843"/>
                </a:lnTo>
                <a:lnTo>
                  <a:pt x="0" y="358884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false" flipV="false" rot="0">
            <a:off x="12106003" y="5640002"/>
            <a:ext cx="1409990" cy="1265466"/>
          </a:xfrm>
          <a:custGeom>
            <a:avLst/>
            <a:gdLst/>
            <a:ahLst/>
            <a:cxnLst/>
            <a:rect r="r" b="b" t="t" l="l"/>
            <a:pathLst>
              <a:path h="1265466" w="1409990">
                <a:moveTo>
                  <a:pt x="0" y="0"/>
                </a:moveTo>
                <a:lnTo>
                  <a:pt x="1409990" y="0"/>
                </a:lnTo>
                <a:lnTo>
                  <a:pt x="1409990" y="1265466"/>
                </a:lnTo>
                <a:lnTo>
                  <a:pt x="0" y="12654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4" id="64"/>
          <p:cNvSpPr/>
          <p:nvPr/>
        </p:nvSpPr>
        <p:spPr>
          <a:xfrm flipH="false" flipV="false" rot="0">
            <a:off x="3865061" y="5632729"/>
            <a:ext cx="2072893" cy="1280011"/>
          </a:xfrm>
          <a:custGeom>
            <a:avLst/>
            <a:gdLst/>
            <a:ahLst/>
            <a:cxnLst/>
            <a:rect r="r" b="b" t="t" l="l"/>
            <a:pathLst>
              <a:path h="1280011" w="2072893">
                <a:moveTo>
                  <a:pt x="0" y="0"/>
                </a:moveTo>
                <a:lnTo>
                  <a:pt x="2072893" y="0"/>
                </a:lnTo>
                <a:lnTo>
                  <a:pt x="2072893" y="1280011"/>
                </a:lnTo>
                <a:lnTo>
                  <a:pt x="0" y="128001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5" id="65"/>
          <p:cNvSpPr/>
          <p:nvPr/>
        </p:nvSpPr>
        <p:spPr>
          <a:xfrm flipH="false" flipV="false" rot="0">
            <a:off x="7801456" y="5527790"/>
            <a:ext cx="1948447" cy="1254313"/>
          </a:xfrm>
          <a:custGeom>
            <a:avLst/>
            <a:gdLst/>
            <a:ahLst/>
            <a:cxnLst/>
            <a:rect r="r" b="b" t="t" l="l"/>
            <a:pathLst>
              <a:path h="1254313" w="1948447">
                <a:moveTo>
                  <a:pt x="0" y="0"/>
                </a:moveTo>
                <a:lnTo>
                  <a:pt x="1948447" y="0"/>
                </a:lnTo>
                <a:lnTo>
                  <a:pt x="1948447" y="1254313"/>
                </a:lnTo>
                <a:lnTo>
                  <a:pt x="0" y="125431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66" id="66"/>
          <p:cNvSpPr txBox="true"/>
          <p:nvPr/>
        </p:nvSpPr>
        <p:spPr>
          <a:xfrm rot="0">
            <a:off x="3725629" y="1770801"/>
            <a:ext cx="2609418" cy="1246969"/>
          </a:xfrm>
          <a:prstGeom prst="rect">
            <a:avLst/>
          </a:prstGeom>
        </p:spPr>
        <p:txBody>
          <a:bodyPr anchor="t" rtlCol="false" tIns="0" lIns="0" bIns="0" rIns="0">
            <a:spAutoFit/>
          </a:bodyPr>
          <a:lstStyle/>
          <a:p>
            <a:pPr algn="ctr" marL="0" indent="0" lvl="0">
              <a:lnSpc>
                <a:spcPts val="3242"/>
              </a:lnSpc>
              <a:spcBef>
                <a:spcPct val="0"/>
              </a:spcBef>
            </a:pPr>
            <a:r>
              <a:rPr lang="en-US" sz="2349" spc="230">
                <a:solidFill>
                  <a:srgbClr val="000000"/>
                </a:solidFill>
                <a:latin typeface="Arial"/>
                <a:ea typeface="Arial"/>
                <a:cs typeface="Arial"/>
                <a:sym typeface="Arial"/>
              </a:rPr>
              <a:t>The </a:t>
            </a:r>
            <a:r>
              <a:rPr lang="en-US" b="true" sz="2349" spc="230">
                <a:solidFill>
                  <a:srgbClr val="0F6FC6"/>
                </a:solidFill>
                <a:latin typeface="Arial Bold"/>
                <a:ea typeface="Arial Bold"/>
                <a:cs typeface="Arial Bold"/>
                <a:sym typeface="Arial Bold"/>
              </a:rPr>
              <a:t>Roman Republic</a:t>
            </a:r>
            <a:r>
              <a:rPr lang="en-US" b="true" sz="2349" spc="230">
                <a:solidFill>
                  <a:srgbClr val="000000"/>
                </a:solidFill>
                <a:latin typeface="Arial Bold"/>
                <a:ea typeface="Arial Bold"/>
                <a:cs typeface="Arial Bold"/>
                <a:sym typeface="Arial Bold"/>
              </a:rPr>
              <a:t> </a:t>
            </a:r>
            <a:r>
              <a:rPr lang="en-US" sz="2349" spc="230">
                <a:solidFill>
                  <a:srgbClr val="000000"/>
                </a:solidFill>
                <a:latin typeface="Arial"/>
                <a:ea typeface="Arial"/>
                <a:cs typeface="Arial"/>
                <a:sym typeface="Arial"/>
              </a:rPr>
              <a:t>is created.</a:t>
            </a:r>
          </a:p>
        </p:txBody>
      </p:sp>
      <p:sp>
        <p:nvSpPr>
          <p:cNvPr name="TextBox 67" id="67"/>
          <p:cNvSpPr txBox="true"/>
          <p:nvPr/>
        </p:nvSpPr>
        <p:spPr>
          <a:xfrm rot="0">
            <a:off x="7534811" y="1666652"/>
            <a:ext cx="2609418" cy="1651955"/>
          </a:xfrm>
          <a:prstGeom prst="rect">
            <a:avLst/>
          </a:prstGeom>
        </p:spPr>
        <p:txBody>
          <a:bodyPr anchor="t" rtlCol="false" tIns="0" lIns="0" bIns="0" rIns="0">
            <a:spAutoFit/>
          </a:bodyPr>
          <a:lstStyle/>
          <a:p>
            <a:pPr algn="ctr" marL="0" indent="0" lvl="0">
              <a:lnSpc>
                <a:spcPts val="3242"/>
              </a:lnSpc>
              <a:spcBef>
                <a:spcPct val="0"/>
              </a:spcBef>
            </a:pPr>
            <a:r>
              <a:rPr lang="en-US" b="true" sz="2349" spc="230">
                <a:solidFill>
                  <a:srgbClr val="0F6FC6"/>
                </a:solidFill>
                <a:latin typeface="Arial Bold"/>
                <a:ea typeface="Arial Bold"/>
                <a:cs typeface="Arial Bold"/>
                <a:sym typeface="Arial Bold"/>
              </a:rPr>
              <a:t>Augustus </a:t>
            </a:r>
            <a:r>
              <a:rPr lang="en-US" sz="2349" spc="230">
                <a:solidFill>
                  <a:srgbClr val="000000"/>
                </a:solidFill>
                <a:latin typeface="Arial"/>
                <a:ea typeface="Arial"/>
                <a:cs typeface="Arial"/>
                <a:sym typeface="Arial"/>
              </a:rPr>
              <a:t>becomes the first</a:t>
            </a:r>
            <a:r>
              <a:rPr lang="en-US" sz="2349" spc="230">
                <a:solidFill>
                  <a:srgbClr val="0F6FC6"/>
                </a:solidFill>
                <a:latin typeface="Arial"/>
                <a:ea typeface="Arial"/>
                <a:cs typeface="Arial"/>
                <a:sym typeface="Arial"/>
              </a:rPr>
              <a:t> </a:t>
            </a:r>
            <a:r>
              <a:rPr lang="en-US" b="true" sz="2349" spc="230">
                <a:solidFill>
                  <a:srgbClr val="0F6FC6"/>
                </a:solidFill>
                <a:latin typeface="Arial Bold"/>
                <a:ea typeface="Arial Bold"/>
                <a:cs typeface="Arial Bold"/>
                <a:sym typeface="Arial Bold"/>
              </a:rPr>
              <a:t>Roman Emperor</a:t>
            </a:r>
          </a:p>
        </p:txBody>
      </p:sp>
      <p:sp>
        <p:nvSpPr>
          <p:cNvPr name="TextBox 68" id="68"/>
          <p:cNvSpPr txBox="true"/>
          <p:nvPr/>
        </p:nvSpPr>
        <p:spPr>
          <a:xfrm rot="0">
            <a:off x="11413847" y="1666652"/>
            <a:ext cx="2609418" cy="2056941"/>
          </a:xfrm>
          <a:prstGeom prst="rect">
            <a:avLst/>
          </a:prstGeom>
        </p:spPr>
        <p:txBody>
          <a:bodyPr anchor="t" rtlCol="false" tIns="0" lIns="0" bIns="0" rIns="0">
            <a:spAutoFit/>
          </a:bodyPr>
          <a:lstStyle/>
          <a:p>
            <a:pPr algn="ctr" marL="0" indent="0" lvl="0">
              <a:lnSpc>
                <a:spcPts val="3242"/>
              </a:lnSpc>
              <a:spcBef>
                <a:spcPct val="0"/>
              </a:spcBef>
            </a:pPr>
            <a:r>
              <a:rPr lang="en-US" b="true" sz="2349" spc="230">
                <a:solidFill>
                  <a:srgbClr val="0F6FC6"/>
                </a:solidFill>
                <a:latin typeface="Arial Bold"/>
                <a:ea typeface="Arial Bold"/>
                <a:cs typeface="Arial Bold"/>
                <a:sym typeface="Arial Bold"/>
              </a:rPr>
              <a:t>Emperor Constantine</a:t>
            </a:r>
            <a:r>
              <a:rPr lang="en-US" b="true" sz="2349" spc="230">
                <a:solidFill>
                  <a:srgbClr val="000000"/>
                </a:solidFill>
                <a:latin typeface="Arial Bold"/>
                <a:ea typeface="Arial Bold"/>
                <a:cs typeface="Arial Bold"/>
                <a:sym typeface="Arial Bold"/>
              </a:rPr>
              <a:t> </a:t>
            </a:r>
            <a:r>
              <a:rPr lang="en-US" sz="2349" spc="230">
                <a:solidFill>
                  <a:srgbClr val="000000"/>
                </a:solidFill>
                <a:latin typeface="Arial"/>
                <a:ea typeface="Arial"/>
                <a:cs typeface="Arial"/>
                <a:sym typeface="Arial"/>
              </a:rPr>
              <a:t>converts to </a:t>
            </a:r>
            <a:r>
              <a:rPr lang="en-US" b="true" sz="2349" spc="230">
                <a:solidFill>
                  <a:srgbClr val="0F6FC6"/>
                </a:solidFill>
                <a:latin typeface="Arial Bold"/>
                <a:ea typeface="Arial Bold"/>
                <a:cs typeface="Arial Bold"/>
                <a:sym typeface="Arial Bold"/>
              </a:rPr>
              <a:t>Christianity </a:t>
            </a:r>
            <a:r>
              <a:rPr lang="en-US" sz="2349" spc="230">
                <a:solidFill>
                  <a:srgbClr val="000000"/>
                </a:solidFill>
                <a:latin typeface="Arial"/>
                <a:ea typeface="Arial"/>
                <a:cs typeface="Arial"/>
                <a:sym typeface="Arial"/>
              </a:rPr>
              <a:t>on his deathbed.</a:t>
            </a:r>
          </a:p>
        </p:txBody>
      </p:sp>
      <p:sp>
        <p:nvSpPr>
          <p:cNvPr name="TextBox 69" id="69"/>
          <p:cNvSpPr txBox="true"/>
          <p:nvPr/>
        </p:nvSpPr>
        <p:spPr>
          <a:xfrm rot="0">
            <a:off x="1753434" y="7123509"/>
            <a:ext cx="2609418" cy="2461927"/>
          </a:xfrm>
          <a:prstGeom prst="rect">
            <a:avLst/>
          </a:prstGeom>
        </p:spPr>
        <p:txBody>
          <a:bodyPr anchor="t" rtlCol="false" tIns="0" lIns="0" bIns="0" rIns="0">
            <a:spAutoFit/>
          </a:bodyPr>
          <a:lstStyle/>
          <a:p>
            <a:pPr algn="ctr" marL="0" indent="0" lvl="0">
              <a:lnSpc>
                <a:spcPts val="3242"/>
              </a:lnSpc>
              <a:spcBef>
                <a:spcPct val="0"/>
              </a:spcBef>
            </a:pPr>
            <a:r>
              <a:rPr lang="en-US" sz="2349" spc="230">
                <a:solidFill>
                  <a:srgbClr val="000000"/>
                </a:solidFill>
                <a:latin typeface="Arial"/>
                <a:ea typeface="Arial"/>
                <a:cs typeface="Arial"/>
                <a:sym typeface="Arial"/>
              </a:rPr>
              <a:t>The </a:t>
            </a:r>
            <a:r>
              <a:rPr lang="en-US" b="true" sz="2349" spc="230">
                <a:solidFill>
                  <a:srgbClr val="0F6FC6"/>
                </a:solidFill>
                <a:latin typeface="Arial Bold"/>
                <a:ea typeface="Arial Bold"/>
                <a:cs typeface="Arial Bold"/>
                <a:sym typeface="Arial Bold"/>
              </a:rPr>
              <a:t>City of Rome</a:t>
            </a:r>
            <a:r>
              <a:rPr lang="en-US" b="true" sz="2349" spc="230">
                <a:solidFill>
                  <a:srgbClr val="000000"/>
                </a:solidFill>
                <a:latin typeface="Arial Bold"/>
                <a:ea typeface="Arial Bold"/>
                <a:cs typeface="Arial Bold"/>
                <a:sym typeface="Arial Bold"/>
              </a:rPr>
              <a:t> </a:t>
            </a:r>
            <a:r>
              <a:rPr lang="en-US" sz="2349" spc="230">
                <a:solidFill>
                  <a:srgbClr val="000000"/>
                </a:solidFill>
                <a:latin typeface="Arial"/>
                <a:ea typeface="Arial"/>
                <a:cs typeface="Arial"/>
                <a:sym typeface="Arial"/>
              </a:rPr>
              <a:t>was founded by twin brothers, </a:t>
            </a:r>
            <a:r>
              <a:rPr lang="en-US" b="true" sz="2349" spc="230">
                <a:solidFill>
                  <a:srgbClr val="0F6FC6"/>
                </a:solidFill>
                <a:latin typeface="Arial Bold"/>
                <a:ea typeface="Arial Bold"/>
                <a:cs typeface="Arial Bold"/>
                <a:sym typeface="Arial Bold"/>
              </a:rPr>
              <a:t>Romulus and Remus</a:t>
            </a:r>
            <a:r>
              <a:rPr lang="en-US" sz="2349" spc="230">
                <a:solidFill>
                  <a:srgbClr val="000000"/>
                </a:solidFill>
                <a:latin typeface="Arial"/>
                <a:ea typeface="Arial"/>
                <a:cs typeface="Arial"/>
                <a:sym typeface="Arial"/>
              </a:rPr>
              <a:t>.</a:t>
            </a:r>
          </a:p>
        </p:txBody>
      </p:sp>
      <p:sp>
        <p:nvSpPr>
          <p:cNvPr name="TextBox 70" id="70"/>
          <p:cNvSpPr txBox="true"/>
          <p:nvPr/>
        </p:nvSpPr>
        <p:spPr>
          <a:xfrm rot="0">
            <a:off x="5465428" y="7123509"/>
            <a:ext cx="2609418" cy="2866913"/>
          </a:xfrm>
          <a:prstGeom prst="rect">
            <a:avLst/>
          </a:prstGeom>
        </p:spPr>
        <p:txBody>
          <a:bodyPr anchor="t" rtlCol="false" tIns="0" lIns="0" bIns="0" rIns="0">
            <a:spAutoFit/>
          </a:bodyPr>
          <a:lstStyle/>
          <a:p>
            <a:pPr algn="ctr" marL="0" indent="0" lvl="0">
              <a:lnSpc>
                <a:spcPts val="3242"/>
              </a:lnSpc>
              <a:spcBef>
                <a:spcPct val="0"/>
              </a:spcBef>
            </a:pPr>
            <a:r>
              <a:rPr lang="en-US" sz="2349" spc="230">
                <a:solidFill>
                  <a:srgbClr val="000000"/>
                </a:solidFill>
                <a:latin typeface="Arial"/>
                <a:ea typeface="Arial"/>
                <a:cs typeface="Arial"/>
                <a:sym typeface="Arial"/>
              </a:rPr>
              <a:t>Assassination of </a:t>
            </a:r>
            <a:r>
              <a:rPr lang="en-US" b="true" sz="2349" spc="230">
                <a:solidFill>
                  <a:srgbClr val="0F6FC6"/>
                </a:solidFill>
                <a:latin typeface="Arial Bold"/>
                <a:ea typeface="Arial Bold"/>
                <a:cs typeface="Arial Bold"/>
                <a:sym typeface="Arial Bold"/>
              </a:rPr>
              <a:t>Julius Caesar</a:t>
            </a:r>
            <a:r>
              <a:rPr lang="en-US" sz="2349" spc="230">
                <a:solidFill>
                  <a:srgbClr val="000000"/>
                </a:solidFill>
                <a:latin typeface="Arial"/>
                <a:ea typeface="Arial"/>
                <a:cs typeface="Arial"/>
                <a:sym typeface="Arial"/>
              </a:rPr>
              <a:t>, the dictator of the Roman Republic on the </a:t>
            </a:r>
            <a:r>
              <a:rPr lang="en-US" b="true" sz="2349" spc="230">
                <a:solidFill>
                  <a:srgbClr val="0F6FC6"/>
                </a:solidFill>
                <a:latin typeface="Arial Bold"/>
                <a:ea typeface="Arial Bold"/>
                <a:cs typeface="Arial Bold"/>
                <a:sym typeface="Arial Bold"/>
              </a:rPr>
              <a:t>Ides of March</a:t>
            </a:r>
          </a:p>
        </p:txBody>
      </p:sp>
      <p:sp>
        <p:nvSpPr>
          <p:cNvPr name="TextBox 71" id="71"/>
          <p:cNvSpPr txBox="true"/>
          <p:nvPr/>
        </p:nvSpPr>
        <p:spPr>
          <a:xfrm rot="0">
            <a:off x="9531803" y="7123509"/>
            <a:ext cx="2609418" cy="2461927"/>
          </a:xfrm>
          <a:prstGeom prst="rect">
            <a:avLst/>
          </a:prstGeom>
        </p:spPr>
        <p:txBody>
          <a:bodyPr anchor="t" rtlCol="false" tIns="0" lIns="0" bIns="0" rIns="0">
            <a:spAutoFit/>
          </a:bodyPr>
          <a:lstStyle/>
          <a:p>
            <a:pPr algn="ctr" marL="0" indent="0" lvl="0">
              <a:lnSpc>
                <a:spcPts val="3242"/>
              </a:lnSpc>
              <a:spcBef>
                <a:spcPct val="0"/>
              </a:spcBef>
            </a:pPr>
            <a:r>
              <a:rPr lang="en-US" sz="2349" spc="230">
                <a:solidFill>
                  <a:srgbClr val="000000"/>
                </a:solidFill>
                <a:latin typeface="Arial"/>
                <a:ea typeface="Arial"/>
                <a:cs typeface="Arial"/>
                <a:sym typeface="Arial"/>
              </a:rPr>
              <a:t>The eruption of </a:t>
            </a:r>
            <a:r>
              <a:rPr lang="en-US" b="true" sz="2349" spc="230">
                <a:solidFill>
                  <a:srgbClr val="0F6FC6"/>
                </a:solidFill>
                <a:latin typeface="Arial Bold"/>
                <a:ea typeface="Arial Bold"/>
                <a:cs typeface="Arial Bold"/>
                <a:sym typeface="Arial Bold"/>
              </a:rPr>
              <a:t>Mount Vesuvius </a:t>
            </a:r>
            <a:r>
              <a:rPr lang="en-US" sz="2349" spc="230">
                <a:solidFill>
                  <a:srgbClr val="000000"/>
                </a:solidFill>
                <a:latin typeface="Arial"/>
                <a:ea typeface="Arial"/>
                <a:cs typeface="Arial"/>
                <a:sym typeface="Arial"/>
              </a:rPr>
              <a:t>buried the town of </a:t>
            </a:r>
            <a:r>
              <a:rPr lang="en-US" b="true" sz="2349" spc="230">
                <a:solidFill>
                  <a:srgbClr val="0F6FC6"/>
                </a:solidFill>
                <a:latin typeface="Arial Bold"/>
                <a:ea typeface="Arial Bold"/>
                <a:cs typeface="Arial Bold"/>
                <a:sym typeface="Arial Bold"/>
              </a:rPr>
              <a:t>Pompeii </a:t>
            </a:r>
            <a:r>
              <a:rPr lang="en-US" sz="2349" spc="230">
                <a:solidFill>
                  <a:srgbClr val="000000"/>
                </a:solidFill>
                <a:latin typeface="Arial"/>
                <a:ea typeface="Arial"/>
                <a:cs typeface="Arial"/>
                <a:sym typeface="Arial"/>
              </a:rPr>
              <a:t>and </a:t>
            </a:r>
            <a:r>
              <a:rPr lang="en-US" b="true" sz="2349" spc="230">
                <a:solidFill>
                  <a:srgbClr val="0F6FC6"/>
                </a:solidFill>
                <a:latin typeface="Arial Bold"/>
                <a:ea typeface="Arial Bold"/>
                <a:cs typeface="Arial Bold"/>
                <a:sym typeface="Arial Bold"/>
              </a:rPr>
              <a:t>Herculaneum</a:t>
            </a:r>
            <a:r>
              <a:rPr lang="en-US" sz="2349" spc="230">
                <a:solidFill>
                  <a:srgbClr val="000000"/>
                </a:solidFill>
                <a:latin typeface="Arial"/>
                <a:ea typeface="Arial"/>
                <a:cs typeface="Arial"/>
                <a:sym typeface="Arial"/>
              </a:rPr>
              <a:t>.</a:t>
            </a:r>
          </a:p>
        </p:txBody>
      </p:sp>
      <p:sp>
        <p:nvSpPr>
          <p:cNvPr name="TextBox 72" id="72"/>
          <p:cNvSpPr txBox="true"/>
          <p:nvPr/>
        </p:nvSpPr>
        <p:spPr>
          <a:xfrm rot="0">
            <a:off x="13325790" y="7225324"/>
            <a:ext cx="2609418" cy="1246969"/>
          </a:xfrm>
          <a:prstGeom prst="rect">
            <a:avLst/>
          </a:prstGeom>
        </p:spPr>
        <p:txBody>
          <a:bodyPr anchor="t" rtlCol="false" tIns="0" lIns="0" bIns="0" rIns="0">
            <a:spAutoFit/>
          </a:bodyPr>
          <a:lstStyle/>
          <a:p>
            <a:pPr algn="ctr" marL="0" indent="0" lvl="0">
              <a:lnSpc>
                <a:spcPts val="3242"/>
              </a:lnSpc>
              <a:spcBef>
                <a:spcPct val="0"/>
              </a:spcBef>
            </a:pPr>
            <a:r>
              <a:rPr lang="en-US" b="true" sz="2349" spc="230">
                <a:solidFill>
                  <a:srgbClr val="0F6FC6"/>
                </a:solidFill>
                <a:latin typeface="Arial Bold"/>
                <a:ea typeface="Arial Bold"/>
                <a:cs typeface="Arial Bold"/>
                <a:sym typeface="Arial Bold"/>
              </a:rPr>
              <a:t>The Fall of the Western Roman Empire</a:t>
            </a:r>
            <a:r>
              <a:rPr lang="en-US" sz="2349" spc="230">
                <a:solidFill>
                  <a:srgbClr val="0F6FC6"/>
                </a:solidFill>
                <a:latin typeface="Arial"/>
                <a:ea typeface="Arial"/>
                <a:cs typeface="Arial"/>
                <a:sym typeface="Arial"/>
              </a:rPr>
              <a:t>.</a:t>
            </a:r>
          </a:p>
        </p:txBody>
      </p:sp>
      <p:sp>
        <p:nvSpPr>
          <p:cNvPr name="TextBox 73" id="73"/>
          <p:cNvSpPr txBox="true"/>
          <p:nvPr/>
        </p:nvSpPr>
        <p:spPr>
          <a:xfrm rot="0">
            <a:off x="7631012" y="-85725"/>
            <a:ext cx="2765928" cy="394494"/>
          </a:xfrm>
          <a:prstGeom prst="rect">
            <a:avLst/>
          </a:prstGeom>
        </p:spPr>
        <p:txBody>
          <a:bodyPr anchor="t" rtlCol="false" tIns="0" lIns="0" bIns="0" rIns="0">
            <a:spAutoFit/>
          </a:bodyPr>
          <a:lstStyle/>
          <a:p>
            <a:pPr algn="ctr">
              <a:lnSpc>
                <a:spcPts val="2949"/>
              </a:lnSpc>
            </a:pPr>
            <a:r>
              <a:rPr lang="en-US" b="true" sz="2106">
                <a:solidFill>
                  <a:srgbClr val="0F6FC6"/>
                </a:solidFill>
                <a:latin typeface="Old Standard Bold"/>
                <a:ea typeface="Old Standard Bold"/>
                <a:cs typeface="Old Standard Bold"/>
                <a:sym typeface="Old Standard Bold"/>
              </a:rPr>
              <a:t>Chapter 4</a:t>
            </a:r>
          </a:p>
        </p:txBody>
      </p:sp>
      <p:sp>
        <p:nvSpPr>
          <p:cNvPr name="TextBox 74" id="7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75" id="75"/>
          <p:cNvGrpSpPr/>
          <p:nvPr/>
        </p:nvGrpSpPr>
        <p:grpSpPr>
          <a:xfrm rot="0">
            <a:off x="11383909" y="9725311"/>
            <a:ext cx="5555351" cy="530224"/>
            <a:chOff x="0" y="0"/>
            <a:chExt cx="7407135" cy="706965"/>
          </a:xfrm>
        </p:grpSpPr>
        <p:sp>
          <p:nvSpPr>
            <p:cNvPr name="Freeform 76" id="7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77" id="7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78" id="7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79" id="7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80" id="8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81" id="8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59, Artefact 1st Edition)</a:t>
            </a:r>
          </a:p>
        </p:txBody>
      </p:sp>
      <p:sp>
        <p:nvSpPr>
          <p:cNvPr name="TextBox 8" id="8"/>
          <p:cNvSpPr txBox="true"/>
          <p:nvPr/>
        </p:nvSpPr>
        <p:spPr>
          <a:xfrm rot="0">
            <a:off x="1028700" y="2120899"/>
            <a:ext cx="15609955" cy="6981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To conquer, control and defend their empire.</a:t>
            </a:r>
          </a:p>
          <a:p>
            <a:pPr algn="l" marL="647702" indent="-323851" lvl="1">
              <a:lnSpc>
                <a:spcPts val="4200"/>
              </a:lnSpc>
              <a:buAutoNum type="arabicPeriod" startAt="1"/>
            </a:pPr>
            <a:r>
              <a:rPr lang="en-US" sz="3000">
                <a:solidFill>
                  <a:srgbClr val="000000"/>
                </a:solidFill>
                <a:latin typeface="Arial"/>
                <a:ea typeface="Arial"/>
                <a:cs typeface="Arial"/>
                <a:sym typeface="Arial"/>
              </a:rPr>
              <a:t>A soldier served for 25 years.</a:t>
            </a:r>
          </a:p>
          <a:p>
            <a:pPr algn="l" marL="647702" indent="-323851" lvl="1">
              <a:lnSpc>
                <a:spcPts val="4200"/>
              </a:lnSpc>
              <a:buAutoNum type="arabicPeriod" startAt="1"/>
            </a:pPr>
            <a:r>
              <a:rPr lang="en-US" sz="3000">
                <a:solidFill>
                  <a:srgbClr val="000000"/>
                </a:solidFill>
                <a:latin typeface="Arial"/>
                <a:ea typeface="Arial"/>
                <a:cs typeface="Arial"/>
                <a:sym typeface="Arial"/>
              </a:rPr>
              <a:t>Sword, shield, helmet, spear, body armour, leg armour.</a:t>
            </a:r>
          </a:p>
          <a:p>
            <a:pPr algn="l" marL="647702" indent="-323851" lvl="1">
              <a:lnSpc>
                <a:spcPts val="4200"/>
              </a:lnSpc>
              <a:buAutoNum type="arabicPeriod" startAt="1"/>
            </a:pPr>
            <a:r>
              <a:rPr lang="en-US" sz="3000">
                <a:solidFill>
                  <a:srgbClr val="000000"/>
                </a:solidFill>
                <a:latin typeface="Arial"/>
                <a:ea typeface="Arial"/>
                <a:cs typeface="Arial"/>
                <a:sym typeface="Arial"/>
              </a:rPr>
              <a:t>So that they would become strong and would not tire in long battles wielding the real, lighter weapon. </a:t>
            </a:r>
          </a:p>
          <a:p>
            <a:pPr algn="l" marL="647702" indent="-323851" lvl="1">
              <a:lnSpc>
                <a:spcPts val="4200"/>
              </a:lnSpc>
              <a:buAutoNum type="arabicPeriod" startAt="1"/>
            </a:pPr>
            <a:r>
              <a:rPr lang="en-US" sz="3000">
                <a:solidFill>
                  <a:srgbClr val="000000"/>
                </a:solidFill>
                <a:latin typeface="Arial"/>
                <a:ea typeface="Arial"/>
                <a:cs typeface="Arial"/>
                <a:sym typeface="Arial"/>
              </a:rPr>
              <a:t>Eight men made up a tent party; 10 tent parties made up a century; 10 centuries made up a cohort; 10 cohorts made up a legion.</a:t>
            </a:r>
          </a:p>
          <a:p>
            <a:pPr algn="l" marL="647702" indent="-323851" lvl="1">
              <a:lnSpc>
                <a:spcPts val="4200"/>
              </a:lnSpc>
              <a:buAutoNum type="arabicPeriod" startAt="1"/>
            </a:pPr>
            <a:r>
              <a:rPr lang="en-US" sz="3000">
                <a:solidFill>
                  <a:srgbClr val="000000"/>
                </a:solidFill>
                <a:latin typeface="Arial"/>
                <a:ea typeface="Arial"/>
                <a:cs typeface="Arial"/>
                <a:sym typeface="Arial"/>
              </a:rPr>
              <a:t>Soldiers were trained to fight with various weapons, on foot and on horseback. They trained with wooden weapons twice the weight of ordinary weapons and were made march up to 30km every day while carrying over 35kg of weapons and equipment. At their destination, they had to build camp. Soldiers practiced all the time to ensure they were always battle-ready. When not on campaign, soldiers were often employed to build public works such as: Aqueducts, Bridges, Defensive walls and Roads.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b="true" sz="7999" spc="359">
                <a:solidFill>
                  <a:srgbClr val="004AAD"/>
                </a:solidFill>
                <a:latin typeface="Arial Bold"/>
                <a:ea typeface="Arial Bold"/>
                <a:cs typeface="Arial Bold"/>
                <a:sym typeface="Arial Bold"/>
              </a:rPr>
              <a:t>4.2: DAILY LIFE IN ROME</a:t>
            </a:r>
          </a:p>
        </p:txBody>
      </p:sp>
      <p:sp>
        <p:nvSpPr>
          <p:cNvPr name="TextBox 5" id="5"/>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4.2: Daily Life in Rome</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4</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735 BC to AD 476</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2120899"/>
            <a:ext cx="10427641"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patricians </a:t>
            </a:r>
            <a:r>
              <a:rPr lang="en-US" sz="3000">
                <a:solidFill>
                  <a:srgbClr val="000000"/>
                </a:solidFill>
                <a:latin typeface="Arial"/>
                <a:ea typeface="Arial"/>
                <a:cs typeface="Arial"/>
                <a:sym typeface="Arial"/>
              </a:rPr>
              <a:t>were </a:t>
            </a:r>
            <a:r>
              <a:rPr lang="en-US" sz="3000" u="sng">
                <a:solidFill>
                  <a:srgbClr val="000000"/>
                </a:solidFill>
                <a:latin typeface="Arial"/>
                <a:ea typeface="Arial"/>
                <a:cs typeface="Arial"/>
                <a:sym typeface="Arial"/>
              </a:rPr>
              <a:t>the wealthy noble families who ruled Rome</a:t>
            </a:r>
            <a:r>
              <a:rPr lang="en-US" sz="3000">
                <a:solidFill>
                  <a:srgbClr val="000000"/>
                </a:solidFill>
                <a:latin typeface="Arial"/>
                <a:ea typeface="Arial"/>
                <a:cs typeface="Arial"/>
                <a:sym typeface="Arial"/>
              </a:rPr>
              <a:t>. They had huge states and hundreds of slaves. They controlled the Roman government and army.</a:t>
            </a:r>
          </a:p>
          <a:p>
            <a:pPr algn="l">
              <a:lnSpc>
                <a:spcPts val="4200"/>
              </a:lnSpc>
            </a:pPr>
            <a:r>
              <a:rPr lang="en-US" sz="3000">
                <a:solidFill>
                  <a:srgbClr val="000000"/>
                </a:solidFill>
                <a:latin typeface="Arial"/>
                <a:ea typeface="Arial"/>
                <a:cs typeface="Arial"/>
                <a:sym typeface="Arial"/>
              </a:rPr>
              <a:t>Patricians served in the Senate, were military generals or governors of Rome's provinces.</a:t>
            </a:r>
          </a:p>
          <a:p>
            <a:pPr algn="l">
              <a:lnSpc>
                <a:spcPts val="4200"/>
              </a:lnSpc>
            </a:pPr>
            <a:r>
              <a:rPr lang="en-US" sz="3000">
                <a:solidFill>
                  <a:srgbClr val="000000"/>
                </a:solidFill>
                <a:latin typeface="Arial"/>
                <a:ea typeface="Arial"/>
                <a:cs typeface="Arial"/>
                <a:sym typeface="Arial"/>
              </a:rPr>
              <a:t>Men wore a </a:t>
            </a:r>
            <a:r>
              <a:rPr lang="en-US" sz="3000" b="true">
                <a:solidFill>
                  <a:srgbClr val="000000"/>
                </a:solidFill>
                <a:latin typeface="Arial Bold"/>
                <a:ea typeface="Arial Bold"/>
                <a:cs typeface="Arial Bold"/>
                <a:sym typeface="Arial Bold"/>
              </a:rPr>
              <a:t>toga </a:t>
            </a:r>
            <a:r>
              <a:rPr lang="en-US" sz="3000">
                <a:solidFill>
                  <a:srgbClr val="000000"/>
                </a:solidFill>
                <a:latin typeface="Arial"/>
                <a:ea typeface="Arial"/>
                <a:cs typeface="Arial"/>
                <a:sym typeface="Arial"/>
              </a:rPr>
              <a:t>(</a:t>
            </a:r>
            <a:r>
              <a:rPr lang="en-US" sz="3000" u="sng">
                <a:solidFill>
                  <a:srgbClr val="000000"/>
                </a:solidFill>
                <a:latin typeface="Arial"/>
                <a:ea typeface="Arial"/>
                <a:cs typeface="Arial"/>
                <a:sym typeface="Arial"/>
              </a:rPr>
              <a:t>a long white robe draped over the shoulder and down to the feet</a:t>
            </a:r>
            <a:r>
              <a:rPr lang="en-US" sz="3000">
                <a:solidFill>
                  <a:srgbClr val="000000"/>
                </a:solidFill>
                <a:latin typeface="Arial"/>
                <a:ea typeface="Arial"/>
                <a:cs typeface="Arial"/>
                <a:sym typeface="Arial"/>
              </a:rPr>
              <a:t>), and women wore a </a:t>
            </a:r>
            <a:r>
              <a:rPr lang="en-US" sz="3000" b="true">
                <a:solidFill>
                  <a:srgbClr val="000000"/>
                </a:solidFill>
                <a:latin typeface="Arial Bold"/>
                <a:ea typeface="Arial Bold"/>
                <a:cs typeface="Arial Bold"/>
                <a:sym typeface="Arial Bold"/>
              </a:rPr>
              <a:t>stola </a:t>
            </a:r>
            <a:r>
              <a:rPr lang="en-US" sz="3000">
                <a:solidFill>
                  <a:srgbClr val="000000"/>
                </a:solidFill>
                <a:latin typeface="Arial"/>
                <a:ea typeface="Arial"/>
                <a:cs typeface="Arial"/>
                <a:sym typeface="Arial"/>
              </a:rPr>
              <a:t>(</a:t>
            </a:r>
            <a:r>
              <a:rPr lang="en-US" sz="3000" u="sng">
                <a:solidFill>
                  <a:srgbClr val="000000"/>
                </a:solidFill>
                <a:latin typeface="Arial"/>
                <a:ea typeface="Arial"/>
                <a:cs typeface="Arial"/>
                <a:sym typeface="Arial"/>
              </a:rPr>
              <a:t>a long dress</a:t>
            </a:r>
            <a:r>
              <a:rPr lang="en-US" sz="3000">
                <a:solidFill>
                  <a:srgbClr val="000000"/>
                </a:solidFill>
                <a:latin typeface="Arial"/>
                <a:ea typeface="Arial"/>
                <a:cs typeface="Arial"/>
                <a:sym typeface="Arial"/>
              </a:rPr>
              <a:t>).</a:t>
            </a:r>
          </a:p>
          <a:p>
            <a:pPr algn="l">
              <a:lnSpc>
                <a:spcPts val="4200"/>
              </a:lnSpc>
            </a:pPr>
            <a:r>
              <a:rPr lang="en-US" sz="3000">
                <a:solidFill>
                  <a:srgbClr val="000000"/>
                </a:solidFill>
                <a:latin typeface="Arial"/>
                <a:ea typeface="Arial"/>
                <a:cs typeface="Arial"/>
                <a:sym typeface="Arial"/>
              </a:rPr>
              <a:t>A </a:t>
            </a:r>
            <a:r>
              <a:rPr lang="en-US" sz="3000" u="sng">
                <a:solidFill>
                  <a:srgbClr val="000000"/>
                </a:solidFill>
                <a:latin typeface="Arial"/>
                <a:ea typeface="Arial"/>
                <a:cs typeface="Arial"/>
                <a:sym typeface="Arial"/>
              </a:rPr>
              <a:t>patrician house in a town</a:t>
            </a:r>
            <a:r>
              <a:rPr lang="en-US" sz="3000">
                <a:solidFill>
                  <a:srgbClr val="000000"/>
                </a:solidFill>
                <a:latin typeface="Arial"/>
                <a:ea typeface="Arial"/>
                <a:cs typeface="Arial"/>
                <a:sym typeface="Arial"/>
              </a:rPr>
              <a:t> was called a </a:t>
            </a:r>
            <a:r>
              <a:rPr lang="en-US" sz="3000" b="true">
                <a:solidFill>
                  <a:srgbClr val="000000"/>
                </a:solidFill>
                <a:latin typeface="Arial Bold"/>
                <a:ea typeface="Arial Bold"/>
                <a:cs typeface="Arial Bold"/>
                <a:sym typeface="Arial Bold"/>
              </a:rPr>
              <a:t>domus </a:t>
            </a:r>
            <a:r>
              <a:rPr lang="en-US" sz="3000">
                <a:solidFill>
                  <a:srgbClr val="000000"/>
                </a:solidFill>
                <a:latin typeface="Arial"/>
                <a:ea typeface="Arial"/>
                <a:cs typeface="Arial"/>
                <a:sym typeface="Arial"/>
              </a:rPr>
              <a:t>while </a:t>
            </a:r>
            <a:r>
              <a:rPr lang="en-US" sz="3000" u="sng">
                <a:solidFill>
                  <a:srgbClr val="000000"/>
                </a:solidFill>
                <a:latin typeface="Arial"/>
                <a:ea typeface="Arial"/>
                <a:cs typeface="Arial"/>
                <a:sym typeface="Arial"/>
              </a:rPr>
              <a:t>one in the countryside</a:t>
            </a:r>
            <a:r>
              <a:rPr lang="en-US" sz="3000">
                <a:solidFill>
                  <a:srgbClr val="000000"/>
                </a:solidFill>
                <a:latin typeface="Arial"/>
                <a:ea typeface="Arial"/>
                <a:cs typeface="Arial"/>
                <a:sym typeface="Arial"/>
              </a:rPr>
              <a:t> was called a </a:t>
            </a:r>
            <a:r>
              <a:rPr lang="en-US" sz="3000" b="true">
                <a:solidFill>
                  <a:srgbClr val="000000"/>
                </a:solidFill>
                <a:latin typeface="Arial Bold"/>
                <a:ea typeface="Arial Bold"/>
                <a:cs typeface="Arial Bold"/>
                <a:sym typeface="Arial Bold"/>
              </a:rPr>
              <a:t>villa</a:t>
            </a:r>
            <a:r>
              <a:rPr lang="en-US" sz="3000">
                <a:solidFill>
                  <a:srgbClr val="000000"/>
                </a:solidFill>
                <a:latin typeface="Arial"/>
                <a:ea typeface="Arial"/>
                <a:cs typeface="Arial"/>
                <a:sym typeface="Arial"/>
              </a:rPr>
              <a:t>.</a:t>
            </a:r>
          </a:p>
        </p:txBody>
      </p:sp>
      <p:sp>
        <p:nvSpPr>
          <p:cNvPr name="Freeform 7" id="7"/>
          <p:cNvSpPr/>
          <p:nvPr/>
        </p:nvSpPr>
        <p:spPr>
          <a:xfrm flipH="false" flipV="false" rot="0">
            <a:off x="14303986" y="2244724"/>
            <a:ext cx="2454751" cy="7013576"/>
          </a:xfrm>
          <a:custGeom>
            <a:avLst/>
            <a:gdLst/>
            <a:ahLst/>
            <a:cxnLst/>
            <a:rect r="r" b="b" t="t" l="l"/>
            <a:pathLst>
              <a:path h="7013576" w="2454751">
                <a:moveTo>
                  <a:pt x="0" y="0"/>
                </a:moveTo>
                <a:lnTo>
                  <a:pt x="2454751" y="0"/>
                </a:lnTo>
                <a:lnTo>
                  <a:pt x="2454751" y="7013576"/>
                </a:lnTo>
                <a:lnTo>
                  <a:pt x="0" y="70135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1665038" y="2244724"/>
            <a:ext cx="2647625" cy="7013576"/>
          </a:xfrm>
          <a:custGeom>
            <a:avLst/>
            <a:gdLst/>
            <a:ahLst/>
            <a:cxnLst/>
            <a:rect r="r" b="b" t="t" l="l"/>
            <a:pathLst>
              <a:path h="7013576" w="2647625">
                <a:moveTo>
                  <a:pt x="0" y="0"/>
                </a:moveTo>
                <a:lnTo>
                  <a:pt x="2647625" y="0"/>
                </a:lnTo>
                <a:lnTo>
                  <a:pt x="2647625" y="7013576"/>
                </a:lnTo>
                <a:lnTo>
                  <a:pt x="0" y="70135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The people of Ancient Rome: Patricians</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2120899"/>
            <a:ext cx="10427641"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plebeians </a:t>
            </a:r>
            <a:r>
              <a:rPr lang="en-US" sz="3000">
                <a:solidFill>
                  <a:srgbClr val="000000"/>
                </a:solidFill>
                <a:latin typeface="Arial"/>
                <a:ea typeface="Arial"/>
                <a:cs typeface="Arial"/>
                <a:sym typeface="Arial"/>
              </a:rPr>
              <a:t>were </a:t>
            </a:r>
            <a:r>
              <a:rPr lang="en-US" sz="3000" u="sng">
                <a:solidFill>
                  <a:srgbClr val="000000"/>
                </a:solidFill>
                <a:latin typeface="Arial"/>
                <a:ea typeface="Arial"/>
                <a:cs typeface="Arial"/>
                <a:sym typeface="Arial"/>
              </a:rPr>
              <a:t>the poor, who made up the vast majority of the population</a:t>
            </a:r>
            <a:r>
              <a:rPr lang="en-US" sz="3000">
                <a:solidFill>
                  <a:srgbClr val="000000"/>
                </a:solidFill>
                <a:latin typeface="Arial"/>
                <a:ea typeface="Arial"/>
                <a:cs typeface="Arial"/>
                <a:sym typeface="Arial"/>
              </a:rPr>
              <a:t>. They farmed, worked in trades and served in the army.</a:t>
            </a:r>
          </a:p>
          <a:p>
            <a:pPr algn="l">
              <a:lnSpc>
                <a:spcPts val="4200"/>
              </a:lnSpc>
            </a:pPr>
            <a:r>
              <a:rPr lang="en-US" sz="3000">
                <a:solidFill>
                  <a:srgbClr val="000000"/>
                </a:solidFill>
                <a:latin typeface="Arial"/>
                <a:ea typeface="Arial"/>
                <a:cs typeface="Arial"/>
                <a:sym typeface="Arial"/>
              </a:rPr>
              <a:t>They were given </a:t>
            </a:r>
            <a:r>
              <a:rPr lang="en-US" sz="3000" b="true">
                <a:solidFill>
                  <a:srgbClr val="000000"/>
                </a:solidFill>
                <a:latin typeface="Arial Bold"/>
                <a:ea typeface="Arial Bold"/>
                <a:cs typeface="Arial Bold"/>
                <a:sym typeface="Arial Bold"/>
              </a:rPr>
              <a:t>dole </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a payment of free grain</a:t>
            </a:r>
            <a:r>
              <a:rPr lang="en-US" sz="3000">
                <a:solidFill>
                  <a:srgbClr val="000000"/>
                </a:solidFill>
                <a:latin typeface="Arial"/>
                <a:ea typeface="Arial"/>
                <a:cs typeface="Arial"/>
                <a:sym typeface="Arial"/>
              </a:rPr>
              <a:t> - so that they would support the rule of the patricians.</a:t>
            </a:r>
          </a:p>
          <a:p>
            <a:pPr algn="l">
              <a:lnSpc>
                <a:spcPts val="4200"/>
              </a:lnSpc>
            </a:pPr>
            <a:r>
              <a:rPr lang="en-US" sz="3000">
                <a:solidFill>
                  <a:srgbClr val="000000"/>
                </a:solidFill>
                <a:latin typeface="Arial"/>
                <a:ea typeface="Arial"/>
                <a:cs typeface="Arial"/>
                <a:sym typeface="Arial"/>
              </a:rPr>
              <a:t>Plebeian men wore a </a:t>
            </a:r>
            <a:r>
              <a:rPr lang="en-US" sz="3000" b="true">
                <a:solidFill>
                  <a:srgbClr val="000000"/>
                </a:solidFill>
                <a:latin typeface="Arial Bold"/>
                <a:ea typeface="Arial Bold"/>
                <a:cs typeface="Arial Bold"/>
                <a:sym typeface="Arial Bold"/>
              </a:rPr>
              <a:t>tunic </a:t>
            </a:r>
            <a:r>
              <a:rPr lang="en-US" sz="3000">
                <a:solidFill>
                  <a:srgbClr val="000000"/>
                </a:solidFill>
                <a:latin typeface="Arial"/>
                <a:ea typeface="Arial"/>
                <a:cs typeface="Arial"/>
                <a:sym typeface="Arial"/>
              </a:rPr>
              <a:t>to their knees and women wore a </a:t>
            </a:r>
            <a:r>
              <a:rPr lang="en-US" sz="3000" b="true">
                <a:solidFill>
                  <a:srgbClr val="000000"/>
                </a:solidFill>
                <a:latin typeface="Arial Bold"/>
                <a:ea typeface="Arial Bold"/>
                <a:cs typeface="Arial Bold"/>
                <a:sym typeface="Arial Bold"/>
              </a:rPr>
              <a:t>plain stola</a:t>
            </a:r>
            <a:r>
              <a:rPr lang="en-US" sz="3000">
                <a:solidFill>
                  <a:srgbClr val="000000"/>
                </a:solidFill>
                <a:latin typeface="Arial"/>
                <a:ea typeface="Arial"/>
                <a:cs typeface="Arial"/>
                <a:sym typeface="Arial"/>
              </a:rPr>
              <a:t>.</a:t>
            </a:r>
          </a:p>
          <a:p>
            <a:pPr algn="l">
              <a:lnSpc>
                <a:spcPts val="4200"/>
              </a:lnSpc>
            </a:pPr>
            <a:r>
              <a:rPr lang="en-US" sz="3000">
                <a:solidFill>
                  <a:srgbClr val="000000"/>
                </a:solidFill>
                <a:latin typeface="Arial"/>
                <a:ea typeface="Arial"/>
                <a:cs typeface="Arial"/>
                <a:sym typeface="Arial"/>
              </a:rPr>
              <a:t>Some plebeians became quite wealthy through trade and business (</a:t>
            </a:r>
            <a:r>
              <a:rPr lang="en-US" sz="3000" b="true">
                <a:solidFill>
                  <a:srgbClr val="000000"/>
                </a:solidFill>
                <a:latin typeface="Arial Bold"/>
                <a:ea typeface="Arial Bold"/>
                <a:cs typeface="Arial Bold"/>
                <a:sym typeface="Arial Bold"/>
              </a:rPr>
              <a:t>equites</a:t>
            </a:r>
            <a:r>
              <a:rPr lang="en-US" sz="3000">
                <a:solidFill>
                  <a:srgbClr val="000000"/>
                </a:solidFill>
                <a:latin typeface="Arial"/>
                <a:ea typeface="Arial"/>
                <a:cs typeface="Arial"/>
                <a:sym typeface="Arial"/>
              </a:rPr>
              <a:t>). They had money but no political power.</a:t>
            </a:r>
          </a:p>
          <a:p>
            <a:pPr algn="l">
              <a:lnSpc>
                <a:spcPts val="4200"/>
              </a:lnSpc>
            </a:pPr>
            <a:r>
              <a:rPr lang="en-US" sz="3000">
                <a:solidFill>
                  <a:srgbClr val="000000"/>
                </a:solidFill>
                <a:latin typeface="Arial"/>
                <a:ea typeface="Arial"/>
                <a:cs typeface="Arial"/>
                <a:sym typeface="Arial"/>
              </a:rPr>
              <a:t>Most plebeians lived in </a:t>
            </a:r>
            <a:r>
              <a:rPr lang="en-US" sz="3000" u="sng">
                <a:solidFill>
                  <a:srgbClr val="000000"/>
                </a:solidFill>
                <a:latin typeface="Arial"/>
                <a:ea typeface="Arial"/>
                <a:cs typeface="Arial"/>
                <a:sym typeface="Arial"/>
              </a:rPr>
              <a:t>apartment blocks</a:t>
            </a:r>
            <a:r>
              <a:rPr lang="en-US" sz="3000">
                <a:solidFill>
                  <a:srgbClr val="000000"/>
                </a:solidFill>
                <a:latin typeface="Arial"/>
                <a:ea typeface="Arial"/>
                <a:cs typeface="Arial"/>
                <a:sym typeface="Arial"/>
              </a:rPr>
              <a:t> called </a:t>
            </a:r>
            <a:r>
              <a:rPr lang="en-US" sz="3000" b="true">
                <a:solidFill>
                  <a:srgbClr val="000000"/>
                </a:solidFill>
                <a:latin typeface="Arial Bold"/>
                <a:ea typeface="Arial Bold"/>
                <a:cs typeface="Arial Bold"/>
                <a:sym typeface="Arial Bold"/>
              </a:rPr>
              <a:t>insulae</a:t>
            </a:r>
            <a:r>
              <a:rPr lang="en-US" sz="3000">
                <a:solidFill>
                  <a:srgbClr val="000000"/>
                </a:solidFill>
                <a:latin typeface="Arial"/>
                <a:ea typeface="Arial"/>
                <a:cs typeface="Arial"/>
                <a:sym typeface="Arial"/>
              </a:rPr>
              <a:t>.</a:t>
            </a:r>
          </a:p>
        </p:txBody>
      </p:sp>
      <p:sp>
        <p:nvSpPr>
          <p:cNvPr name="Freeform 7" id="7"/>
          <p:cNvSpPr/>
          <p:nvPr/>
        </p:nvSpPr>
        <p:spPr>
          <a:xfrm flipH="false" flipV="false" rot="0">
            <a:off x="14531927" y="2244724"/>
            <a:ext cx="2226810" cy="7013576"/>
          </a:xfrm>
          <a:custGeom>
            <a:avLst/>
            <a:gdLst/>
            <a:ahLst/>
            <a:cxnLst/>
            <a:rect r="r" b="b" t="t" l="l"/>
            <a:pathLst>
              <a:path h="7013576" w="2226810">
                <a:moveTo>
                  <a:pt x="0" y="0"/>
                </a:moveTo>
                <a:lnTo>
                  <a:pt x="2226810" y="0"/>
                </a:lnTo>
                <a:lnTo>
                  <a:pt x="2226810" y="7013576"/>
                </a:lnTo>
                <a:lnTo>
                  <a:pt x="0" y="70135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1468020" y="2244724"/>
            <a:ext cx="2882932" cy="6743700"/>
          </a:xfrm>
          <a:custGeom>
            <a:avLst/>
            <a:gdLst/>
            <a:ahLst/>
            <a:cxnLst/>
            <a:rect r="r" b="b" t="t" l="l"/>
            <a:pathLst>
              <a:path h="6743700" w="2882932">
                <a:moveTo>
                  <a:pt x="0" y="0"/>
                </a:moveTo>
                <a:lnTo>
                  <a:pt x="2882932" y="0"/>
                </a:lnTo>
                <a:lnTo>
                  <a:pt x="2882932" y="6743700"/>
                </a:lnTo>
                <a:lnTo>
                  <a:pt x="0" y="67437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The people of Ancient Rome: Plebians</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385471" y="2016121"/>
            <a:ext cx="13517057" cy="7709190"/>
          </a:xfrm>
          <a:custGeom>
            <a:avLst/>
            <a:gdLst/>
            <a:ahLst/>
            <a:cxnLst/>
            <a:rect r="r" b="b" t="t" l="l"/>
            <a:pathLst>
              <a:path h="7709190" w="13517057">
                <a:moveTo>
                  <a:pt x="0" y="0"/>
                </a:moveTo>
                <a:lnTo>
                  <a:pt x="13517058" y="0"/>
                </a:lnTo>
                <a:lnTo>
                  <a:pt x="13517058" y="7709190"/>
                </a:lnTo>
                <a:lnTo>
                  <a:pt x="0" y="7709190"/>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8" id="8"/>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A Patrician Domus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A Patrician Domus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patrician home had </a:t>
            </a:r>
            <a:r>
              <a:rPr lang="en-US" sz="3000" u="sng">
                <a:solidFill>
                  <a:srgbClr val="000000"/>
                </a:solidFill>
                <a:latin typeface="Arial"/>
                <a:ea typeface="Arial"/>
                <a:cs typeface="Arial"/>
                <a:sym typeface="Arial"/>
              </a:rPr>
              <a:t>a central courtyard</a:t>
            </a:r>
            <a:r>
              <a:rPr lang="en-US" sz="3000">
                <a:solidFill>
                  <a:srgbClr val="000000"/>
                </a:solidFill>
                <a:latin typeface="Arial"/>
                <a:ea typeface="Arial"/>
                <a:cs typeface="Arial"/>
                <a:sym typeface="Arial"/>
              </a:rPr>
              <a:t> called the </a:t>
            </a:r>
            <a:r>
              <a:rPr lang="en-US" sz="3000" b="true">
                <a:solidFill>
                  <a:srgbClr val="000000"/>
                </a:solidFill>
                <a:latin typeface="Arial Bold"/>
                <a:ea typeface="Arial Bold"/>
                <a:cs typeface="Arial Bold"/>
                <a:sym typeface="Arial Bold"/>
              </a:rPr>
              <a:t>atrium </a:t>
            </a:r>
            <a:r>
              <a:rPr lang="en-US" sz="3000">
                <a:solidFill>
                  <a:srgbClr val="000000"/>
                </a:solidFill>
                <a:latin typeface="Arial"/>
                <a:ea typeface="Arial"/>
                <a:cs typeface="Arial"/>
                <a:sym typeface="Arial"/>
              </a:rPr>
              <a:t>where guests were met. This had </a:t>
            </a:r>
            <a:r>
              <a:rPr lang="en-US" sz="3000" u="sng">
                <a:solidFill>
                  <a:srgbClr val="000000"/>
                </a:solidFill>
                <a:latin typeface="Arial"/>
                <a:ea typeface="Arial"/>
                <a:cs typeface="Arial"/>
                <a:sym typeface="Arial"/>
              </a:rPr>
              <a:t>a pool</a:t>
            </a:r>
            <a:r>
              <a:rPr lang="en-US" sz="3000">
                <a:solidFill>
                  <a:srgbClr val="000000"/>
                </a:solidFill>
                <a:latin typeface="Arial"/>
                <a:ea typeface="Arial"/>
                <a:cs typeface="Arial"/>
                <a:sym typeface="Arial"/>
              </a:rPr>
              <a:t> called an </a:t>
            </a:r>
            <a:r>
              <a:rPr lang="en-US" sz="3000" b="true">
                <a:solidFill>
                  <a:srgbClr val="000000"/>
                </a:solidFill>
                <a:latin typeface="Arial Bold"/>
                <a:ea typeface="Arial Bold"/>
                <a:cs typeface="Arial Bold"/>
                <a:sym typeface="Arial Bold"/>
              </a:rPr>
              <a:t>impluvium </a:t>
            </a:r>
            <a:r>
              <a:rPr lang="en-US" sz="3000">
                <a:solidFill>
                  <a:srgbClr val="000000"/>
                </a:solidFill>
                <a:latin typeface="Arial"/>
                <a:ea typeface="Arial"/>
                <a:cs typeface="Arial"/>
                <a:sym typeface="Arial"/>
              </a:rPr>
              <a:t>to collect rain water and a shrine to the family gods (the </a:t>
            </a:r>
            <a:r>
              <a:rPr lang="en-US" sz="3000" b="true">
                <a:solidFill>
                  <a:srgbClr val="000000"/>
                </a:solidFill>
                <a:latin typeface="Arial Bold"/>
                <a:ea typeface="Arial Bold"/>
                <a:cs typeface="Arial Bold"/>
                <a:sym typeface="Arial Bold"/>
              </a:rPr>
              <a:t>lararium</a:t>
            </a:r>
            <a:r>
              <a:rPr lang="en-US" sz="3000">
                <a:solidFill>
                  <a:srgbClr val="000000"/>
                </a:solidFill>
                <a:latin typeface="Arial"/>
                <a:ea typeface="Arial"/>
                <a:cs typeface="Arial"/>
                <a:sym typeface="Arial"/>
              </a:rPr>
              <a:t>). Other rooms led off this: </a:t>
            </a:r>
            <a:r>
              <a:rPr lang="en-US" sz="3000" u="sng">
                <a:solidFill>
                  <a:srgbClr val="000000"/>
                </a:solidFill>
                <a:latin typeface="Arial"/>
                <a:ea typeface="Arial"/>
                <a:cs typeface="Arial"/>
                <a:sym typeface="Arial"/>
              </a:rPr>
              <a:t>the bedrooms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cubiculum</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the kitchen</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culina</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the study</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tablinum</a:t>
            </a:r>
            <a:r>
              <a:rPr lang="en-US" sz="3000">
                <a:solidFill>
                  <a:srgbClr val="000000"/>
                </a:solidFill>
                <a:latin typeface="Arial"/>
                <a:ea typeface="Arial"/>
                <a:cs typeface="Arial"/>
                <a:sym typeface="Arial"/>
              </a:rPr>
              <a:t>) and </a:t>
            </a:r>
            <a:r>
              <a:rPr lang="en-US" sz="3000" u="sng">
                <a:solidFill>
                  <a:srgbClr val="000000"/>
                </a:solidFill>
                <a:latin typeface="Arial"/>
                <a:ea typeface="Arial"/>
                <a:cs typeface="Arial"/>
                <a:sym typeface="Arial"/>
              </a:rPr>
              <a:t>the dining room</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triclinium</a:t>
            </a:r>
            <a:r>
              <a:rPr lang="en-US" sz="3000">
                <a:solidFill>
                  <a:srgbClr val="000000"/>
                </a:solidFill>
                <a:latin typeface="Arial"/>
                <a:ea typeface="Arial"/>
                <a:cs typeface="Arial"/>
                <a:sym typeface="Arial"/>
              </a:rPr>
              <a:t>). Upstairs were the </a:t>
            </a:r>
            <a:r>
              <a:rPr lang="en-US" sz="3000" b="true">
                <a:solidFill>
                  <a:srgbClr val="000000"/>
                </a:solidFill>
                <a:latin typeface="Arial Bold"/>
                <a:ea typeface="Arial Bold"/>
                <a:cs typeface="Arial Bold"/>
                <a:sym typeface="Arial Bold"/>
              </a:rPr>
              <a:t>slave quarters</a:t>
            </a:r>
            <a:r>
              <a:rPr lang="en-US" sz="3000">
                <a:solidFill>
                  <a:srgbClr val="000000"/>
                </a:solidFill>
                <a:latin typeface="Arial"/>
                <a:ea typeface="Arial"/>
                <a:cs typeface="Arial"/>
                <a:sym typeface="Arial"/>
              </a:rPr>
              <a:t> and outside was </a:t>
            </a:r>
            <a:r>
              <a:rPr lang="en-US" sz="3000" u="sng">
                <a:solidFill>
                  <a:srgbClr val="000000"/>
                </a:solidFill>
                <a:latin typeface="Arial"/>
                <a:ea typeface="Arial"/>
                <a:cs typeface="Arial"/>
                <a:sym typeface="Arial"/>
              </a:rPr>
              <a:t>a walled garden</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peristylium</a:t>
            </a:r>
            <a:r>
              <a:rPr lang="en-US" sz="3000">
                <a:solidFill>
                  <a:srgbClr val="000000"/>
                </a:solidFill>
                <a:latin typeface="Arial"/>
                <a:ea typeface="Arial"/>
                <a:cs typeface="Arial"/>
                <a:sym typeface="Arial"/>
              </a:rPr>
              <a:t>). The walls were decorated with paintings and the floors with </a:t>
            </a:r>
            <a:r>
              <a:rPr lang="en-US" sz="3000" b="true">
                <a:solidFill>
                  <a:srgbClr val="000000"/>
                </a:solidFill>
                <a:latin typeface="Arial Bold"/>
                <a:ea typeface="Arial Bold"/>
                <a:cs typeface="Arial Bold"/>
                <a:sym typeface="Arial Bold"/>
              </a:rPr>
              <a:t>mosaics</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pictures from small pieces of stone, glass or tile</a:t>
            </a:r>
            <a:r>
              <a:rPr lang="en-US" sz="3000">
                <a:solidFill>
                  <a:srgbClr val="000000"/>
                </a:solidFill>
                <a:latin typeface="Arial"/>
                <a:ea typeface="Arial"/>
                <a:cs typeface="Arial"/>
                <a:sym typeface="Arial"/>
              </a:rPr>
              <a:t>. The houses of the richest patricians also had running water and underfloor heating. A domus had small windows and was usually quite dark inside, with light provided by the atrium and oil lamps.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A Plebeian Insulae</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07553" y="1892296"/>
            <a:ext cx="6944367"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Rome, the plebeian insulae were usually five storeys high. </a:t>
            </a:r>
            <a:r>
              <a:rPr lang="en-US" sz="3000">
                <a:solidFill>
                  <a:srgbClr val="000000"/>
                </a:solidFill>
                <a:latin typeface="Arial"/>
                <a:ea typeface="Arial"/>
                <a:cs typeface="Arial"/>
                <a:sym typeface="Arial"/>
              </a:rPr>
              <a:t>The ground floor had shops or workshops that opened onto the streets. The floors above them were apartments. The higher you went, the smaller the apartments became. Those at the top were made from wood (constant threat of fire) and often families had to share a single room. The poorest Romans lived at the top. There was no running water and rubbish was thrown out the windows.</a:t>
            </a:r>
          </a:p>
        </p:txBody>
      </p:sp>
      <p:sp>
        <p:nvSpPr>
          <p:cNvPr name="Freeform 10" id="10"/>
          <p:cNvSpPr/>
          <p:nvPr/>
        </p:nvSpPr>
        <p:spPr>
          <a:xfrm flipH="false" flipV="false" rot="0">
            <a:off x="7951919" y="2016121"/>
            <a:ext cx="8665588" cy="7242179"/>
          </a:xfrm>
          <a:custGeom>
            <a:avLst/>
            <a:gdLst/>
            <a:ahLst/>
            <a:cxnLst/>
            <a:rect r="r" b="b" t="t" l="l"/>
            <a:pathLst>
              <a:path h="7242179" w="8665588">
                <a:moveTo>
                  <a:pt x="0" y="0"/>
                </a:moveTo>
                <a:lnTo>
                  <a:pt x="8665588" y="0"/>
                </a:lnTo>
                <a:lnTo>
                  <a:pt x="8665588" y="7242179"/>
                </a:lnTo>
                <a:lnTo>
                  <a:pt x="0" y="7242179"/>
                </a:lnTo>
                <a:lnTo>
                  <a:pt x="0" y="0"/>
                </a:lnTo>
                <a:close/>
              </a:path>
            </a:pathLst>
          </a:custGeom>
          <a:blipFill>
            <a:blip r:embed="rId2"/>
            <a:stretch>
              <a:fillRect l="0" t="0" r="0" b="0"/>
            </a:stretch>
          </a:blipFill>
        </p:spPr>
      </p:sp>
      <p:sp>
        <p:nvSpPr>
          <p:cNvPr name="TextBox 11" id="11"/>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26, Artefact 2nd Edition)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Explain the following terms: </a:t>
            </a:r>
            <a:r>
              <a:rPr lang="en-US" sz="3000" i="true">
                <a:solidFill>
                  <a:srgbClr val="0DA33B"/>
                </a:solidFill>
                <a:latin typeface="Arial Italics"/>
                <a:ea typeface="Arial Italics"/>
                <a:cs typeface="Arial Italics"/>
                <a:sym typeface="Arial Italics"/>
              </a:rPr>
              <a:t>patrician, plebeian, mosaics.</a:t>
            </a:r>
          </a:p>
          <a:p>
            <a:pPr algn="l" marL="647702" indent="-323851" lvl="1">
              <a:lnSpc>
                <a:spcPts val="4200"/>
              </a:lnSpc>
              <a:buAutoNum type="arabicPeriod" startAt="1"/>
            </a:pPr>
            <a:r>
              <a:rPr lang="en-US" sz="3000">
                <a:solidFill>
                  <a:srgbClr val="0DA33B"/>
                </a:solidFill>
                <a:latin typeface="Arial"/>
                <a:ea typeface="Arial"/>
                <a:cs typeface="Arial"/>
                <a:sym typeface="Arial"/>
              </a:rPr>
              <a:t>What are the most important differences between a domus and an insulae?</a:t>
            </a:r>
          </a:p>
          <a:p>
            <a:pPr algn="l" marL="647702" indent="-323851" lvl="1">
              <a:lnSpc>
                <a:spcPts val="4200"/>
              </a:lnSpc>
              <a:buAutoNum type="arabicPeriod" startAt="1"/>
            </a:pPr>
            <a:r>
              <a:rPr lang="en-US" sz="3000">
                <a:solidFill>
                  <a:srgbClr val="0DA33B"/>
                </a:solidFill>
                <a:latin typeface="Arial"/>
                <a:ea typeface="Arial"/>
                <a:cs typeface="Arial"/>
                <a:sym typeface="Arial"/>
              </a:rPr>
              <a:t>Describe a domus.</a:t>
            </a:r>
          </a:p>
          <a:p>
            <a:pPr algn="l" marL="647702" indent="-323851" lvl="1">
              <a:lnSpc>
                <a:spcPts val="4200"/>
              </a:lnSpc>
              <a:buAutoNum type="arabicPeriod" startAt="1"/>
            </a:pPr>
            <a:r>
              <a:rPr lang="en-US" sz="3000">
                <a:solidFill>
                  <a:srgbClr val="0DA33B"/>
                </a:solidFill>
                <a:latin typeface="Arial"/>
                <a:ea typeface="Arial"/>
                <a:cs typeface="Arial"/>
                <a:sym typeface="Arial"/>
              </a:rPr>
              <a:t>Describe an insulae.</a:t>
            </a:r>
          </a:p>
          <a:p>
            <a:pPr algn="l" marL="647702" indent="-323851" lvl="1">
              <a:lnSpc>
                <a:spcPts val="4200"/>
              </a:lnSpc>
              <a:buAutoNum type="arabicPeriod" startAt="1"/>
            </a:pPr>
            <a:r>
              <a:rPr lang="en-US" sz="3000">
                <a:solidFill>
                  <a:srgbClr val="0DA33B"/>
                </a:solidFill>
                <a:latin typeface="Arial"/>
                <a:ea typeface="Arial"/>
                <a:cs typeface="Arial"/>
                <a:sym typeface="Arial"/>
              </a:rPr>
              <a:t>Why was there a high risk of fire in the insulae?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26, Artefact 2nd Edition)</a:t>
            </a:r>
          </a:p>
        </p:txBody>
      </p:sp>
      <p:sp>
        <p:nvSpPr>
          <p:cNvPr name="TextBox 8" id="8"/>
          <p:cNvSpPr txBox="true"/>
          <p:nvPr/>
        </p:nvSpPr>
        <p:spPr>
          <a:xfrm rot="0">
            <a:off x="1028700" y="1797336"/>
            <a:ext cx="15609955" cy="7927974"/>
          </a:xfrm>
          <a:prstGeom prst="rect">
            <a:avLst/>
          </a:prstGeom>
        </p:spPr>
        <p:txBody>
          <a:bodyPr anchor="t" rtlCol="false" tIns="0" lIns="0" bIns="0" rIns="0">
            <a:spAutoFit/>
          </a:bodyPr>
          <a:lstStyle/>
          <a:p>
            <a:pPr algn="l" marL="539754" indent="-269877" lvl="1">
              <a:lnSpc>
                <a:spcPts val="3500"/>
              </a:lnSpc>
              <a:buAutoNum type="arabicPeriod" startAt="1"/>
            </a:pPr>
          </a:p>
          <a:p>
            <a:pPr algn="l" marL="1079509" indent="-359836" lvl="2">
              <a:lnSpc>
                <a:spcPts val="3500"/>
              </a:lnSpc>
              <a:buAutoNum type="alphaLcPeriod" startAt="1"/>
            </a:pPr>
            <a:r>
              <a:rPr lang="en-US" sz="2500">
                <a:solidFill>
                  <a:srgbClr val="000000"/>
                </a:solidFill>
                <a:latin typeface="Arial"/>
                <a:ea typeface="Arial"/>
                <a:cs typeface="Arial"/>
                <a:sym typeface="Arial"/>
              </a:rPr>
              <a:t>Patrician: wealthy noble families who ruled Rome</a:t>
            </a:r>
          </a:p>
          <a:p>
            <a:pPr algn="l" marL="1079509" indent="-359836" lvl="2">
              <a:lnSpc>
                <a:spcPts val="3500"/>
              </a:lnSpc>
              <a:buAutoNum type="alphaLcPeriod" startAt="1"/>
            </a:pPr>
            <a:r>
              <a:rPr lang="en-US" sz="2500">
                <a:solidFill>
                  <a:srgbClr val="000000"/>
                </a:solidFill>
                <a:latin typeface="Arial"/>
                <a:ea typeface="Arial"/>
                <a:cs typeface="Arial"/>
                <a:sym typeface="Arial"/>
              </a:rPr>
              <a:t>Plebeian: the poor, who made up the vast majority of the population. They farmed, worked in trades and served in the army</a:t>
            </a:r>
          </a:p>
          <a:p>
            <a:pPr algn="l" marL="1079509" indent="-359836" lvl="2">
              <a:lnSpc>
                <a:spcPts val="3500"/>
              </a:lnSpc>
              <a:buAutoNum type="alphaLcPeriod" startAt="1"/>
            </a:pPr>
            <a:r>
              <a:rPr lang="en-US" sz="2500">
                <a:solidFill>
                  <a:srgbClr val="000000"/>
                </a:solidFill>
                <a:latin typeface="Arial"/>
                <a:ea typeface="Arial"/>
                <a:cs typeface="Arial"/>
                <a:sym typeface="Arial"/>
              </a:rPr>
              <a:t>Mosaics: pictures made from small pieces of stone, glass or tile.</a:t>
            </a:r>
          </a:p>
          <a:p>
            <a:pPr algn="l" marL="539754" indent="-269877" lvl="1">
              <a:lnSpc>
                <a:spcPts val="3500"/>
              </a:lnSpc>
              <a:buAutoNum type="arabicPeriod" startAt="1"/>
            </a:pPr>
            <a:r>
              <a:rPr lang="en-US" sz="2500">
                <a:solidFill>
                  <a:srgbClr val="000000"/>
                </a:solidFill>
                <a:latin typeface="Arial"/>
                <a:ea typeface="Arial"/>
                <a:cs typeface="Arial"/>
                <a:sym typeface="Arial"/>
              </a:rPr>
              <a:t>A domus was large and housed a single family and slaves, while an insulae was a block of apartments that housed many families; a domus was made of stone, an insulae’s upper floors were made of wood; a domus had a garden, an insulae apartment did not.</a:t>
            </a:r>
          </a:p>
          <a:p>
            <a:pPr algn="l" marL="539754" indent="-269877" lvl="1">
              <a:lnSpc>
                <a:spcPts val="3500"/>
              </a:lnSpc>
              <a:buAutoNum type="arabicPeriod" startAt="1"/>
            </a:pPr>
            <a:r>
              <a:rPr lang="en-US" sz="2500">
                <a:solidFill>
                  <a:srgbClr val="000000"/>
                </a:solidFill>
                <a:latin typeface="Arial"/>
                <a:ea typeface="Arial"/>
                <a:cs typeface="Arial"/>
                <a:sym typeface="Arial"/>
              </a:rPr>
              <a:t>Domus: a large detached house, with a central courtyard called an atrium. It had a pool called an impluvium to collect rain water and a shrine to the family gods (the lararium). The domus’ other rooms included bedrooms (cubiculum), the kitchen (culina), the study (tablinum) and the dining-room (triclinium). Upstairs were the slave quarters and outside was a walled garden (peristylium). The walls were decorated with paintings and the floor with mosaics.</a:t>
            </a:r>
          </a:p>
          <a:p>
            <a:pPr algn="l" marL="539754" indent="-269877" lvl="1">
              <a:lnSpc>
                <a:spcPts val="3500"/>
              </a:lnSpc>
              <a:buAutoNum type="arabicPeriod" startAt="1"/>
            </a:pPr>
            <a:r>
              <a:rPr lang="en-US" sz="2500">
                <a:solidFill>
                  <a:srgbClr val="000000"/>
                </a:solidFill>
                <a:latin typeface="Arial"/>
                <a:ea typeface="Arial"/>
                <a:cs typeface="Arial"/>
                <a:sym typeface="Arial"/>
              </a:rPr>
              <a:t>Insulae: apartment block, usually five storeys high. The ground floor had shops or workshops. Above them were apartments. The higher you went, the smaller the apartments became. Those at the top were made of wood and often entire families had to share a single room. The poorest Romans lived on these higher floors. There was no running water and rubbish was thrown into the streets below.</a:t>
            </a:r>
          </a:p>
          <a:p>
            <a:pPr algn="l" marL="539754" indent="-269877" lvl="1">
              <a:lnSpc>
                <a:spcPts val="3500"/>
              </a:lnSpc>
              <a:buAutoNum type="arabicPeriod" startAt="1"/>
            </a:pPr>
            <a:r>
              <a:rPr lang="en-US" sz="2500">
                <a:solidFill>
                  <a:srgbClr val="000000"/>
                </a:solidFill>
                <a:latin typeface="Arial"/>
                <a:ea typeface="Arial"/>
                <a:cs typeface="Arial"/>
                <a:sym typeface="Arial"/>
              </a:rPr>
              <a:t>The upper floors were made of wood and the residents used stoves for cooking and heating.</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Slaves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07553" y="1911346"/>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Slaves were an everyday feature of Ancient Roman life. </a:t>
            </a:r>
            <a:r>
              <a:rPr lang="en-US" sz="2500">
                <a:solidFill>
                  <a:srgbClr val="000000"/>
                </a:solidFill>
                <a:latin typeface="Arial"/>
                <a:ea typeface="Arial"/>
                <a:cs typeface="Arial"/>
                <a:sym typeface="Arial"/>
              </a:rPr>
              <a:t>By law, slaves were the property of their owners. In Rome itself, there were over </a:t>
            </a:r>
            <a:r>
              <a:rPr lang="en-US" sz="2500" b="true">
                <a:solidFill>
                  <a:srgbClr val="000000"/>
                </a:solidFill>
                <a:latin typeface="Arial Bold"/>
                <a:ea typeface="Arial Bold"/>
                <a:cs typeface="Arial Bold"/>
                <a:sym typeface="Arial Bold"/>
              </a:rPr>
              <a:t>300,000 slaves</a:t>
            </a:r>
            <a:r>
              <a:rPr lang="en-US" sz="2500">
                <a:solidFill>
                  <a:srgbClr val="000000"/>
                </a:solidFill>
                <a:latin typeface="Arial"/>
                <a:ea typeface="Arial"/>
                <a:cs typeface="Arial"/>
                <a:sym typeface="Arial"/>
              </a:rPr>
              <a:t> from different sources: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Prisoners of war</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children of slaves</a:t>
            </a:r>
            <a:r>
              <a:rPr lang="en-US" sz="2500">
                <a:solidFill>
                  <a:srgbClr val="000000"/>
                </a:solidFill>
                <a:latin typeface="Arial"/>
                <a:ea typeface="Arial"/>
                <a:cs typeface="Arial"/>
                <a:sym typeface="Arial"/>
              </a:rPr>
              <a:t> were automatically slaves.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People captured by pirates or bandits</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Parents in debt </a:t>
            </a:r>
            <a:r>
              <a:rPr lang="en-US" sz="2500">
                <a:solidFill>
                  <a:srgbClr val="000000"/>
                </a:solidFill>
                <a:latin typeface="Arial"/>
                <a:ea typeface="Arial"/>
                <a:cs typeface="Arial"/>
                <a:sym typeface="Arial"/>
              </a:rPr>
              <a:t>sometimes </a:t>
            </a:r>
            <a:r>
              <a:rPr lang="en-US" b="true" sz="2500">
                <a:solidFill>
                  <a:srgbClr val="000000"/>
                </a:solidFill>
                <a:latin typeface="Arial Bold"/>
                <a:ea typeface="Arial Bold"/>
                <a:cs typeface="Arial Bold"/>
                <a:sym typeface="Arial Bold"/>
              </a:rPr>
              <a:t>sold their own children</a:t>
            </a:r>
            <a:r>
              <a:rPr lang="en-US" sz="2500">
                <a:solidFill>
                  <a:srgbClr val="000000"/>
                </a:solidFill>
                <a:latin typeface="Arial"/>
                <a:ea typeface="Arial"/>
                <a:cs typeface="Arial"/>
                <a:sym typeface="Arial"/>
              </a:rPr>
              <a:t> into slavery to </a:t>
            </a:r>
            <a:r>
              <a:rPr lang="en-US" b="true" sz="2500">
                <a:solidFill>
                  <a:srgbClr val="000000"/>
                </a:solidFill>
                <a:latin typeface="Arial Bold"/>
                <a:ea typeface="Arial Bold"/>
                <a:cs typeface="Arial Bold"/>
                <a:sym typeface="Arial Bold"/>
              </a:rPr>
              <a:t>pay off their debts</a:t>
            </a:r>
            <a:r>
              <a:rPr lang="en-US" sz="2500">
                <a:solidFill>
                  <a:srgbClr val="000000"/>
                </a:solidFill>
                <a:latin typeface="Arial"/>
                <a:ea typeface="Arial"/>
                <a:cs typeface="Arial"/>
                <a:sym typeface="Arial"/>
              </a:rPr>
              <a:t>. </a:t>
            </a:r>
          </a:p>
          <a:p>
            <a:pPr algn="l">
              <a:lnSpc>
                <a:spcPts val="3500"/>
              </a:lnSpc>
            </a:pPr>
            <a:r>
              <a:rPr lang="en-US" sz="2500">
                <a:solidFill>
                  <a:srgbClr val="000000"/>
                </a:solidFill>
                <a:latin typeface="Arial"/>
                <a:ea typeface="Arial"/>
                <a:cs typeface="Arial"/>
                <a:sym typeface="Arial"/>
              </a:rPr>
              <a:t>Thousands of slaves worked on </a:t>
            </a:r>
            <a:r>
              <a:rPr lang="en-US" sz="2500" b="true">
                <a:solidFill>
                  <a:srgbClr val="000000"/>
                </a:solidFill>
                <a:latin typeface="Arial Bold"/>
                <a:ea typeface="Arial Bold"/>
                <a:cs typeface="Arial Bold"/>
                <a:sym typeface="Arial Bold"/>
              </a:rPr>
              <a:t>public building projects</a:t>
            </a:r>
            <a:r>
              <a:rPr lang="en-US" sz="2500">
                <a:solidFill>
                  <a:srgbClr val="000000"/>
                </a:solidFill>
                <a:latin typeface="Arial"/>
                <a:ea typeface="Arial"/>
                <a:cs typeface="Arial"/>
                <a:sym typeface="Arial"/>
              </a:rPr>
              <a:t> such as the </a:t>
            </a:r>
            <a:r>
              <a:rPr lang="en-US" sz="2500" b="true">
                <a:solidFill>
                  <a:srgbClr val="000000"/>
                </a:solidFill>
                <a:latin typeface="Arial Bold"/>
                <a:ea typeface="Arial Bold"/>
                <a:cs typeface="Arial Bold"/>
                <a:sym typeface="Arial Bold"/>
              </a:rPr>
              <a:t>aqueducts </a:t>
            </a:r>
            <a:r>
              <a:rPr lang="en-US" sz="2500">
                <a:solidFill>
                  <a:srgbClr val="000000"/>
                </a:solidFill>
                <a:latin typeface="Arial"/>
                <a:ea typeface="Arial"/>
                <a:cs typeface="Arial"/>
                <a:sym typeface="Arial"/>
              </a:rPr>
              <a:t>or </a:t>
            </a:r>
            <a:r>
              <a:rPr lang="en-US" sz="2500" b="true">
                <a:solidFill>
                  <a:srgbClr val="000000"/>
                </a:solidFill>
                <a:latin typeface="Arial Bold"/>
                <a:ea typeface="Arial Bold"/>
                <a:cs typeface="Arial Bold"/>
                <a:sym typeface="Arial Bold"/>
              </a:rPr>
              <a:t>arches</a:t>
            </a:r>
            <a:r>
              <a:rPr lang="en-US" sz="2500">
                <a:solidFill>
                  <a:srgbClr val="000000"/>
                </a:solidFill>
                <a:latin typeface="Arial"/>
                <a:ea typeface="Arial"/>
                <a:cs typeface="Arial"/>
                <a:sym typeface="Arial"/>
              </a:rPr>
              <a:t>. Most patricians owned dozens of slaves who did the </a:t>
            </a:r>
            <a:r>
              <a:rPr lang="en-US" sz="2500" b="true">
                <a:solidFill>
                  <a:srgbClr val="000000"/>
                </a:solidFill>
                <a:latin typeface="Arial Bold"/>
                <a:ea typeface="Arial Bold"/>
                <a:cs typeface="Arial Bold"/>
                <a:sym typeface="Arial Bold"/>
              </a:rPr>
              <a:t>cooking</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cleaning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other manual labour</a:t>
            </a:r>
            <a:r>
              <a:rPr lang="en-US" sz="2500">
                <a:solidFill>
                  <a:srgbClr val="000000"/>
                </a:solidFill>
                <a:latin typeface="Arial"/>
                <a:ea typeface="Arial"/>
                <a:cs typeface="Arial"/>
                <a:sym typeface="Arial"/>
              </a:rPr>
              <a:t>. Others worked on farms or in mines where they were often worked to death.</a:t>
            </a:r>
          </a:p>
          <a:p>
            <a:pPr algn="l">
              <a:lnSpc>
                <a:spcPts val="3500"/>
              </a:lnSpc>
            </a:pPr>
            <a:r>
              <a:rPr lang="en-US" sz="2500">
                <a:solidFill>
                  <a:srgbClr val="000000"/>
                </a:solidFill>
                <a:latin typeface="Arial"/>
                <a:ea typeface="Arial"/>
                <a:cs typeface="Arial"/>
                <a:sym typeface="Arial"/>
              </a:rPr>
              <a:t>Slaves were </a:t>
            </a:r>
            <a:r>
              <a:rPr lang="en-US" sz="2500" b="true">
                <a:solidFill>
                  <a:srgbClr val="000000"/>
                </a:solidFill>
                <a:latin typeface="Arial Bold"/>
                <a:ea typeface="Arial Bold"/>
                <a:cs typeface="Arial Bold"/>
                <a:sym typeface="Arial Bold"/>
              </a:rPr>
              <a:t>often branded by their master’s initials with a hot iron</a:t>
            </a:r>
            <a:r>
              <a:rPr lang="en-US" sz="2500">
                <a:solidFill>
                  <a:srgbClr val="000000"/>
                </a:solidFill>
                <a:latin typeface="Arial"/>
                <a:ea typeface="Arial"/>
                <a:cs typeface="Arial"/>
                <a:sym typeface="Arial"/>
              </a:rPr>
              <a:t> in case they ran away. These cruel conditions led to several famous </a:t>
            </a:r>
            <a:r>
              <a:rPr lang="en-US" sz="2500" b="true">
                <a:solidFill>
                  <a:srgbClr val="000000"/>
                </a:solidFill>
                <a:latin typeface="Arial Bold"/>
                <a:ea typeface="Arial Bold"/>
                <a:cs typeface="Arial Bold"/>
                <a:sym typeface="Arial Bold"/>
              </a:rPr>
              <a:t>slave rebellions</a:t>
            </a:r>
            <a:r>
              <a:rPr lang="en-US" sz="2500">
                <a:solidFill>
                  <a:srgbClr val="000000"/>
                </a:solidFill>
                <a:latin typeface="Arial"/>
                <a:ea typeface="Arial"/>
                <a:cs typeface="Arial"/>
                <a:sym typeface="Arial"/>
              </a:rPr>
              <a:t>. The most famous was led by gladiator </a:t>
            </a:r>
            <a:r>
              <a:rPr lang="en-US" sz="2500" b="true">
                <a:solidFill>
                  <a:srgbClr val="000000"/>
                </a:solidFill>
                <a:latin typeface="Arial Bold"/>
                <a:ea typeface="Arial Bold"/>
                <a:cs typeface="Arial Bold"/>
                <a:sym typeface="Arial Bold"/>
              </a:rPr>
              <a:t>Spartacus </a:t>
            </a:r>
            <a:r>
              <a:rPr lang="en-US" sz="2500">
                <a:solidFill>
                  <a:srgbClr val="000000"/>
                </a:solidFill>
                <a:latin typeface="Arial"/>
                <a:ea typeface="Arial"/>
                <a:cs typeface="Arial"/>
                <a:sym typeface="Arial"/>
              </a:rPr>
              <a:t>in 71 BC.</a:t>
            </a:r>
          </a:p>
          <a:p>
            <a:pPr algn="l">
              <a:lnSpc>
                <a:spcPts val="3500"/>
              </a:lnSpc>
            </a:pPr>
            <a:r>
              <a:rPr lang="en-US" sz="2500">
                <a:solidFill>
                  <a:srgbClr val="000000"/>
                </a:solidFill>
                <a:latin typeface="Arial"/>
                <a:ea typeface="Arial"/>
                <a:cs typeface="Arial"/>
                <a:sym typeface="Arial"/>
              </a:rPr>
              <a:t>Well educated slaves, often Greeks, were highly valued and treated well.  They were usually employed as </a:t>
            </a:r>
            <a:r>
              <a:rPr lang="en-US" sz="2500" b="true">
                <a:solidFill>
                  <a:srgbClr val="000000"/>
                </a:solidFill>
                <a:latin typeface="Arial Bold"/>
                <a:ea typeface="Arial Bold"/>
                <a:cs typeface="Arial Bold"/>
                <a:sym typeface="Arial Bold"/>
              </a:rPr>
              <a:t>teachers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secretaries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doctors</a:t>
            </a:r>
            <a:r>
              <a:rPr lang="en-US" sz="2500">
                <a:solidFill>
                  <a:srgbClr val="000000"/>
                </a:solidFill>
                <a:latin typeface="Arial"/>
                <a:ea typeface="Arial"/>
                <a:cs typeface="Arial"/>
                <a:sym typeface="Arial"/>
              </a:rPr>
              <a:t>. Unlike their uneducated companions, these educated slaves were sometimes </a:t>
            </a:r>
            <a:r>
              <a:rPr lang="en-US" sz="2500" u="sng">
                <a:solidFill>
                  <a:srgbClr val="000000"/>
                </a:solidFill>
                <a:latin typeface="Arial"/>
                <a:ea typeface="Arial"/>
                <a:cs typeface="Arial"/>
                <a:sym typeface="Arial"/>
              </a:rPr>
              <a:t>given freedom after many years of service to their master</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manumission</a:t>
            </a:r>
            <a:r>
              <a:rPr lang="en-US" sz="25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Learning Outcomes</a:t>
            </a:r>
          </a:p>
        </p:txBody>
      </p:sp>
      <p:sp>
        <p:nvSpPr>
          <p:cNvPr name="TextBox 8" id="8"/>
          <p:cNvSpPr txBox="true"/>
          <p:nvPr/>
        </p:nvSpPr>
        <p:spPr>
          <a:xfrm rot="0">
            <a:off x="1028700" y="2130424"/>
            <a:ext cx="15609955" cy="4229100"/>
          </a:xfrm>
          <a:prstGeom prst="rect">
            <a:avLst/>
          </a:prstGeom>
        </p:spPr>
        <p:txBody>
          <a:bodyPr anchor="t" rtlCol="false" tIns="0" lIns="0" bIns="0" rIns="0">
            <a:spAutoFit/>
          </a:bodyPr>
          <a:lstStyle/>
          <a:p>
            <a:pPr algn="l">
              <a:lnSpc>
                <a:spcPts val="4199"/>
              </a:lnSpc>
            </a:pPr>
            <a:r>
              <a:rPr lang="en-US" sz="2999" b="true">
                <a:solidFill>
                  <a:srgbClr val="004AAD"/>
                </a:solidFill>
                <a:latin typeface="Arial Bold"/>
                <a:ea typeface="Arial Bold"/>
                <a:cs typeface="Arial Bold"/>
                <a:sym typeface="Arial Bold"/>
              </a:rPr>
              <a:t>3.1 INVESTIGATE </a:t>
            </a:r>
            <a:r>
              <a:rPr lang="en-US" sz="2999">
                <a:solidFill>
                  <a:srgbClr val="000000"/>
                </a:solidFill>
                <a:latin typeface="Arial"/>
                <a:ea typeface="Arial"/>
                <a:cs typeface="Arial"/>
                <a:sym typeface="Arial"/>
              </a:rPr>
              <a:t>the lives of people in one ancient or medieval civilisation </a:t>
            </a:r>
          </a:p>
          <a:p>
            <a:pPr algn="l">
              <a:lnSpc>
                <a:spcPts val="4199"/>
              </a:lnSpc>
            </a:pPr>
            <a:r>
              <a:rPr lang="en-US" sz="2999" b="true">
                <a:solidFill>
                  <a:srgbClr val="004AAD"/>
                </a:solidFill>
                <a:latin typeface="Arial Bold"/>
                <a:ea typeface="Arial Bold"/>
                <a:cs typeface="Arial Bold"/>
                <a:sym typeface="Arial Bold"/>
              </a:rPr>
              <a:t>3.14 EXPLAIN </a:t>
            </a:r>
            <a:r>
              <a:rPr lang="en-US" sz="2999">
                <a:solidFill>
                  <a:srgbClr val="000000"/>
                </a:solidFill>
                <a:latin typeface="Arial"/>
                <a:ea typeface="Arial"/>
                <a:cs typeface="Arial"/>
                <a:sym typeface="Arial"/>
              </a:rPr>
              <a:t>how the actions and/or achievements of that civilisation contributed to the history of Europe and/or the wider world.</a:t>
            </a:r>
          </a:p>
          <a:p>
            <a:pPr algn="l">
              <a:lnSpc>
                <a:spcPts val="4199"/>
              </a:lnSpc>
            </a:pPr>
            <a:r>
              <a:rPr lang="en-US" sz="2999" b="true">
                <a:solidFill>
                  <a:srgbClr val="004AAD"/>
                </a:solidFill>
                <a:latin typeface="Arial Bold"/>
                <a:ea typeface="Arial Bold"/>
                <a:cs typeface="Arial Bold"/>
                <a:sym typeface="Arial Bold"/>
              </a:rPr>
              <a:t>1.6 DEBATE </a:t>
            </a:r>
            <a:r>
              <a:rPr lang="en-US" sz="2999">
                <a:solidFill>
                  <a:srgbClr val="000000"/>
                </a:solidFill>
                <a:latin typeface="Arial"/>
                <a:ea typeface="Arial"/>
                <a:cs typeface="Arial"/>
                <a:sym typeface="Arial"/>
              </a:rPr>
              <a:t>the usefulness and limitations of different types of primary and secondary sources of historical evidence, such as written, visual, aural, oral and tactile evidence; and </a:t>
            </a:r>
            <a:r>
              <a:rPr lang="en-US" sz="2999" b="true">
                <a:solidFill>
                  <a:srgbClr val="004AAD"/>
                </a:solidFill>
                <a:latin typeface="Arial Bold"/>
                <a:ea typeface="Arial Bold"/>
                <a:cs typeface="Arial Bold"/>
                <a:sym typeface="Arial Bold"/>
              </a:rPr>
              <a:t>APPRECIATE </a:t>
            </a:r>
            <a:r>
              <a:rPr lang="en-US" sz="2999">
                <a:solidFill>
                  <a:srgbClr val="000000"/>
                </a:solidFill>
                <a:latin typeface="Arial"/>
                <a:ea typeface="Arial"/>
                <a:cs typeface="Arial"/>
                <a:sym typeface="Arial"/>
              </a:rPr>
              <a:t>the contribution of archaeology and new technology to historical enquiry</a:t>
            </a:r>
          </a:p>
          <a:p>
            <a:pPr algn="l">
              <a:lnSpc>
                <a:spcPts val="4199"/>
              </a:lnSpc>
            </a:pPr>
            <a:r>
              <a:rPr lang="en-US" sz="2999" b="true">
                <a:solidFill>
                  <a:srgbClr val="004AAD"/>
                </a:solidFill>
                <a:latin typeface="Arial Bold"/>
                <a:ea typeface="Arial Bold"/>
                <a:cs typeface="Arial Bold"/>
                <a:sym typeface="Arial Bold"/>
              </a:rPr>
              <a:t>1.7 DEVELOP</a:t>
            </a:r>
            <a:r>
              <a:rPr lang="en-US" sz="2999">
                <a:solidFill>
                  <a:srgbClr val="000000"/>
                </a:solidFill>
                <a:latin typeface="Arial"/>
                <a:ea typeface="Arial"/>
                <a:cs typeface="Arial"/>
                <a:sym typeface="Arial"/>
              </a:rPr>
              <a:t> historical judgements based on evidence about personalities, issues and events in the past, showing awareness of historical significance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2531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2139949"/>
            <a:ext cx="9837531"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Women, both patrician and plebeian, were citizens but unable to vote or take part in public life.</a:t>
            </a:r>
          </a:p>
          <a:p>
            <a:pPr algn="l">
              <a:lnSpc>
                <a:spcPts val="3500"/>
              </a:lnSpc>
            </a:pPr>
            <a:r>
              <a:rPr lang="en-US" sz="2500">
                <a:solidFill>
                  <a:srgbClr val="000000"/>
                </a:solidFill>
                <a:latin typeface="Arial"/>
                <a:ea typeface="Arial"/>
                <a:cs typeface="Arial"/>
                <a:sym typeface="Arial"/>
              </a:rPr>
              <a:t>Roman girls were usually married by the age of 14/15. Marriages were to benefit the families involved and the girl had little to no say in the man her father chose. However, divorce was legal. The wedding ceremony (conferratio) was held at the bride’s house. A wife was expected to: run her husband’s home, make his clothes, supervise slaves, bear a son and oversee the rearing of their children.</a:t>
            </a:r>
          </a:p>
          <a:p>
            <a:pPr algn="l">
              <a:lnSpc>
                <a:spcPts val="3500"/>
              </a:lnSpc>
            </a:pPr>
            <a:r>
              <a:rPr lang="en-US" sz="2500">
                <a:solidFill>
                  <a:srgbClr val="000000"/>
                </a:solidFill>
                <a:latin typeface="Arial"/>
                <a:ea typeface="Arial"/>
                <a:cs typeface="Arial"/>
                <a:sym typeface="Arial"/>
              </a:rPr>
              <a:t>Plebeian women would also work outside the home, for example in the market or their husband's business, or as a midwife or as a weaver. Roman women did have some rights under the law. For example, a woman's property was kept separate from her husband's and could be taken with her if they divorced.</a:t>
            </a:r>
          </a:p>
          <a:p>
            <a:pPr algn="l">
              <a:lnSpc>
                <a:spcPts val="3500"/>
              </a:lnSpc>
            </a:pPr>
            <a:r>
              <a:rPr lang="en-US" sz="2500">
                <a:solidFill>
                  <a:srgbClr val="000000"/>
                </a:solidFill>
                <a:latin typeface="Arial"/>
                <a:ea typeface="Arial"/>
                <a:cs typeface="Arial"/>
                <a:sym typeface="Arial"/>
              </a:rPr>
              <a:t>Many women died in childbirth so men often married several times. A girl could easily end up marrying a man her father’s age.</a:t>
            </a:r>
          </a:p>
        </p:txBody>
      </p:sp>
      <p:sp>
        <p:nvSpPr>
          <p:cNvPr name="Freeform 7" id="7"/>
          <p:cNvSpPr/>
          <p:nvPr/>
        </p:nvSpPr>
        <p:spPr>
          <a:xfrm flipH="false" flipV="false" rot="0">
            <a:off x="13875805" y="2244724"/>
            <a:ext cx="2882932" cy="6743700"/>
          </a:xfrm>
          <a:custGeom>
            <a:avLst/>
            <a:gdLst/>
            <a:ahLst/>
            <a:cxnLst/>
            <a:rect r="r" b="b" t="t" l="l"/>
            <a:pathLst>
              <a:path h="6743700" w="2882932">
                <a:moveTo>
                  <a:pt x="0" y="0"/>
                </a:moveTo>
                <a:lnTo>
                  <a:pt x="2882932" y="0"/>
                </a:lnTo>
                <a:lnTo>
                  <a:pt x="2882932" y="6743700"/>
                </a:lnTo>
                <a:lnTo>
                  <a:pt x="0" y="67437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9" id="9"/>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Women in Ancient Rome</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Freeform 11" id="11"/>
          <p:cNvSpPr/>
          <p:nvPr/>
        </p:nvSpPr>
        <p:spPr>
          <a:xfrm flipH="false" flipV="false" rot="0">
            <a:off x="11047206" y="2109786"/>
            <a:ext cx="2647625" cy="7013576"/>
          </a:xfrm>
          <a:custGeom>
            <a:avLst/>
            <a:gdLst/>
            <a:ahLst/>
            <a:cxnLst/>
            <a:rect r="r" b="b" t="t" l="l"/>
            <a:pathLst>
              <a:path h="7013576" w="2647625">
                <a:moveTo>
                  <a:pt x="0" y="0"/>
                </a:moveTo>
                <a:lnTo>
                  <a:pt x="2647624" y="0"/>
                </a:lnTo>
                <a:lnTo>
                  <a:pt x="2647624" y="7013576"/>
                </a:lnTo>
                <a:lnTo>
                  <a:pt x="0" y="70135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2029720" y="273050"/>
            <a:ext cx="3692170" cy="1435100"/>
          </a:xfrm>
          <a:prstGeom prst="rect">
            <a:avLst/>
          </a:prstGeom>
        </p:spPr>
        <p:txBody>
          <a:bodyPr anchor="t" rtlCol="false" tIns="0" lIns="0" bIns="0" rIns="0">
            <a:spAutoFit/>
          </a:bodyPr>
          <a:lstStyle/>
          <a:p>
            <a:pPr algn="l">
              <a:lnSpc>
                <a:spcPts val="2799"/>
              </a:lnSpc>
            </a:pPr>
            <a:r>
              <a:rPr lang="en-US" sz="1999" b="true">
                <a:solidFill>
                  <a:srgbClr val="004AAD"/>
                </a:solidFill>
                <a:latin typeface="Arial Bold"/>
                <a:ea typeface="Arial Bold"/>
                <a:cs typeface="Arial Bold"/>
                <a:sym typeface="Arial Bold"/>
              </a:rPr>
              <a:t>What ancient civilisation have we studied which did allow women to take part in public life?</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Education</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07553" y="1911346"/>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Plebeian children received a basic education at home and then began working with their parents. </a:t>
            </a:r>
          </a:p>
          <a:p>
            <a:pPr algn="l">
              <a:lnSpc>
                <a:spcPts val="3500"/>
              </a:lnSpc>
            </a:pPr>
            <a:r>
              <a:rPr lang="en-US" sz="2500">
                <a:solidFill>
                  <a:srgbClr val="000000"/>
                </a:solidFill>
                <a:latin typeface="Arial"/>
                <a:ea typeface="Arial"/>
                <a:cs typeface="Arial"/>
                <a:sym typeface="Arial"/>
              </a:rPr>
              <a:t>Patrician children, on the other hand, had four stages to their education.</a:t>
            </a:r>
          </a:p>
          <a:p>
            <a:pPr algn="l" marL="539754" indent="-269877" lvl="1">
              <a:lnSpc>
                <a:spcPts val="3500"/>
              </a:lnSpc>
              <a:buAutoNum type="arabicPeriod" startAt="1"/>
            </a:pPr>
            <a:r>
              <a:rPr lang="en-US" sz="2500">
                <a:solidFill>
                  <a:srgbClr val="000000"/>
                </a:solidFill>
                <a:latin typeface="Arial"/>
                <a:ea typeface="Arial"/>
                <a:cs typeface="Arial"/>
                <a:sym typeface="Arial"/>
              </a:rPr>
              <a:t>Children were educated by a tutor (often a slave) or their parents at home until the age of 7.</a:t>
            </a:r>
          </a:p>
          <a:p>
            <a:pPr algn="l" marL="539754" indent="-269877" lvl="1">
              <a:lnSpc>
                <a:spcPts val="3500"/>
              </a:lnSpc>
              <a:buAutoNum type="arabicPeriod" startAt="1"/>
            </a:pPr>
            <a:r>
              <a:rPr lang="en-US" sz="2500">
                <a:solidFill>
                  <a:srgbClr val="000000"/>
                </a:solidFill>
                <a:latin typeface="Arial"/>
                <a:ea typeface="Arial"/>
                <a:cs typeface="Arial"/>
                <a:sym typeface="Arial"/>
              </a:rPr>
              <a:t> F</a:t>
            </a:r>
            <a:r>
              <a:rPr lang="en-US" sz="2500">
                <a:solidFill>
                  <a:srgbClr val="000000"/>
                </a:solidFill>
                <a:latin typeface="Arial"/>
                <a:ea typeface="Arial"/>
                <a:cs typeface="Arial"/>
                <a:sym typeface="Arial"/>
              </a:rPr>
              <a:t>rom ages 7 to 12, they went to school (ludus) where they learned reading writing and arithmetic (maths).</a:t>
            </a:r>
          </a:p>
          <a:p>
            <a:pPr algn="l" marL="539754" indent="-269877" lvl="1">
              <a:lnSpc>
                <a:spcPts val="3500"/>
              </a:lnSpc>
              <a:buAutoNum type="arabicPeriod" startAt="1"/>
            </a:pPr>
            <a:r>
              <a:rPr lang="en-US" sz="2500">
                <a:solidFill>
                  <a:srgbClr val="000000"/>
                </a:solidFill>
                <a:latin typeface="Arial"/>
                <a:ea typeface="Arial"/>
                <a:cs typeface="Arial"/>
                <a:sym typeface="Arial"/>
              </a:rPr>
              <a:t>At 12, boys could go on to a grammaticus to learn Greek and Roman literature, history, arithmetic and geometry. Girls finished school at 12 and were taught embroidery, flower arranging and how to run a household by their mother.</a:t>
            </a:r>
          </a:p>
          <a:p>
            <a:pPr algn="l" marL="539754" indent="-269877" lvl="1">
              <a:lnSpc>
                <a:spcPts val="3500"/>
              </a:lnSpc>
              <a:buAutoNum type="arabicPeriod" startAt="1"/>
            </a:pPr>
            <a:r>
              <a:rPr lang="en-US" sz="2500">
                <a:solidFill>
                  <a:srgbClr val="000000"/>
                </a:solidFill>
                <a:latin typeface="Arial"/>
                <a:ea typeface="Arial"/>
                <a:cs typeface="Arial"/>
                <a:sym typeface="Arial"/>
              </a:rPr>
              <a:t>At 16, a patrician boy was taught oratory (the art of public speaking) by a rhetor to prepare him for a career in public life. Further study for boys was done abroad in Greece.</a:t>
            </a:r>
          </a:p>
          <a:p>
            <a:pPr algn="l">
              <a:lnSpc>
                <a:spcPts val="3500"/>
              </a:lnSpc>
            </a:pPr>
            <a:r>
              <a:rPr lang="en-US" sz="2500">
                <a:solidFill>
                  <a:srgbClr val="000000"/>
                </a:solidFill>
                <a:latin typeface="Arial"/>
                <a:ea typeface="Arial"/>
                <a:cs typeface="Arial"/>
                <a:sym typeface="Arial"/>
              </a:rPr>
              <a:t>Discipline was very strict in Roman schools and students would be beaten for making mistakes. They wrote with a pointed wooden stylus on a wax tablet, which could later be melted and reused. They used an abacus to learn arithmetic. They attended from dawn till noon, because the mid-day heat was too much.</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28, Artefact 2nd Edition)</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were the Romans' main sources of slaves?</a:t>
            </a:r>
          </a:p>
          <a:p>
            <a:pPr algn="l" marL="647702" indent="-323851" lvl="1">
              <a:lnSpc>
                <a:spcPts val="4200"/>
              </a:lnSpc>
              <a:buAutoNum type="arabicPeriod" startAt="1"/>
            </a:pPr>
            <a:r>
              <a:rPr lang="en-US" sz="3000">
                <a:solidFill>
                  <a:srgbClr val="0DA33B"/>
                </a:solidFill>
                <a:latin typeface="Arial"/>
                <a:ea typeface="Arial"/>
                <a:cs typeface="Arial"/>
                <a:sym typeface="Arial"/>
              </a:rPr>
              <a:t>What sorts of work did slaves do?</a:t>
            </a:r>
          </a:p>
          <a:p>
            <a:pPr algn="l" marL="647702" indent="-323851" lvl="1">
              <a:lnSpc>
                <a:spcPts val="4200"/>
              </a:lnSpc>
              <a:buAutoNum type="arabicPeriod" startAt="1"/>
            </a:pPr>
            <a:r>
              <a:rPr lang="en-US" sz="3000">
                <a:solidFill>
                  <a:srgbClr val="0DA33B"/>
                </a:solidFill>
                <a:latin typeface="Arial"/>
                <a:ea typeface="Arial"/>
                <a:cs typeface="Arial"/>
                <a:sym typeface="Arial"/>
              </a:rPr>
              <a:t>What did Roman children learn (a) at a ludus; (b) at a grammaticus and (c) with a rhetor?</a:t>
            </a:r>
          </a:p>
          <a:p>
            <a:pPr algn="l" marL="647702" indent="-323851" lvl="1">
              <a:lnSpc>
                <a:spcPts val="4200"/>
              </a:lnSpc>
              <a:buAutoNum type="arabicPeriod" startAt="1"/>
            </a:pPr>
            <a:r>
              <a:rPr lang="en-US" sz="3000">
                <a:solidFill>
                  <a:srgbClr val="0DA33B"/>
                </a:solidFill>
                <a:latin typeface="Arial"/>
                <a:ea typeface="Arial"/>
                <a:cs typeface="Arial"/>
                <a:sym typeface="Arial"/>
              </a:rPr>
              <a:t>How was education different for boys and girls?</a:t>
            </a:r>
          </a:p>
          <a:p>
            <a:pPr algn="l" marL="647702" indent="-323851" lvl="1">
              <a:lnSpc>
                <a:spcPts val="4200"/>
              </a:lnSpc>
              <a:buAutoNum type="arabicPeriod" startAt="1"/>
            </a:pPr>
            <a:r>
              <a:rPr lang="en-US" sz="3000">
                <a:solidFill>
                  <a:srgbClr val="0DA33B"/>
                </a:solidFill>
                <a:latin typeface="Arial"/>
                <a:ea typeface="Arial"/>
                <a:cs typeface="Arial"/>
                <a:sym typeface="Arial"/>
              </a:rPr>
              <a:t>Why were marriages arranged in Ancient Rome?</a:t>
            </a:r>
          </a:p>
          <a:p>
            <a:pPr algn="l" marL="647702" indent="-323851" lvl="1">
              <a:lnSpc>
                <a:spcPts val="4200"/>
              </a:lnSpc>
              <a:buAutoNum type="arabicPeriod" startAt="1"/>
            </a:pPr>
            <a:r>
              <a:rPr lang="en-US" sz="3000">
                <a:solidFill>
                  <a:srgbClr val="0DA33B"/>
                </a:solidFill>
                <a:latin typeface="Arial"/>
                <a:ea typeface="Arial"/>
                <a:cs typeface="Arial"/>
                <a:sym typeface="Arial"/>
              </a:rPr>
              <a:t>Explain the following term: </a:t>
            </a:r>
            <a:r>
              <a:rPr lang="en-US" sz="3000" i="true">
                <a:solidFill>
                  <a:srgbClr val="0DA33B"/>
                </a:solidFill>
                <a:latin typeface="Arial Italics"/>
                <a:ea typeface="Arial Italics"/>
                <a:cs typeface="Arial Italics"/>
                <a:sym typeface="Arial Italics"/>
              </a:rPr>
              <a:t>manumission.</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28, Artefact 2nd Edition)</a:t>
            </a:r>
          </a:p>
        </p:txBody>
      </p:sp>
      <p:sp>
        <p:nvSpPr>
          <p:cNvPr name="TextBox 8" id="8"/>
          <p:cNvSpPr txBox="true"/>
          <p:nvPr/>
        </p:nvSpPr>
        <p:spPr>
          <a:xfrm rot="0">
            <a:off x="1028700" y="2120899"/>
            <a:ext cx="15609955" cy="7515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Prisoners of war; children of slaves; people captured by pirates or bandits while travelling; parents in debt sold their own children into slavery.</a:t>
            </a:r>
          </a:p>
          <a:p>
            <a:pPr algn="l" marL="647702" indent="-323851" lvl="1">
              <a:lnSpc>
                <a:spcPts val="4200"/>
              </a:lnSpc>
              <a:buAutoNum type="arabicPeriod" startAt="1"/>
            </a:pPr>
            <a:r>
              <a:rPr lang="en-US" sz="3000">
                <a:solidFill>
                  <a:srgbClr val="000000"/>
                </a:solidFill>
                <a:latin typeface="Arial"/>
                <a:ea typeface="Arial"/>
                <a:cs typeface="Arial"/>
                <a:sym typeface="Arial"/>
              </a:rPr>
              <a:t>They worked on Rome’s public building projects such as aqueducts; in patricians’ homes cooking, cleaning and other manual labour; on farms or in mines; educated slaves were teachers, secretaries and doctors.</a:t>
            </a:r>
          </a:p>
          <a:p>
            <a:pPr algn="l" marL="647702" indent="-323851" lvl="1">
              <a:lnSpc>
                <a:spcPts val="4200"/>
              </a:lnSpc>
              <a:buAutoNum type="arabicPeriod" startAt="1"/>
            </a:pPr>
          </a:p>
          <a:p>
            <a:pPr algn="l" marL="1295403" indent="-431801" lvl="2">
              <a:lnSpc>
                <a:spcPts val="4200"/>
              </a:lnSpc>
              <a:buAutoNum type="alphaLcPeriod" startAt="1"/>
            </a:pPr>
            <a:r>
              <a:rPr lang="en-US" sz="3000">
                <a:solidFill>
                  <a:srgbClr val="000000"/>
                </a:solidFill>
                <a:latin typeface="Arial"/>
                <a:ea typeface="Arial"/>
                <a:cs typeface="Arial"/>
                <a:sym typeface="Arial"/>
              </a:rPr>
              <a:t>L</a:t>
            </a:r>
            <a:r>
              <a:rPr lang="en-US" sz="3000">
                <a:solidFill>
                  <a:srgbClr val="000000"/>
                </a:solidFill>
                <a:latin typeface="Arial"/>
                <a:ea typeface="Arial"/>
                <a:cs typeface="Arial"/>
                <a:sym typeface="Arial"/>
              </a:rPr>
              <a:t>udus: reading, writing and arithmetic;</a:t>
            </a:r>
          </a:p>
          <a:p>
            <a:pPr algn="l" marL="1295403" indent="-431801" lvl="2">
              <a:lnSpc>
                <a:spcPts val="4200"/>
              </a:lnSpc>
              <a:buAutoNum type="alphaLcPeriod" startAt="1"/>
            </a:pPr>
            <a:r>
              <a:rPr lang="en-US" sz="3000">
                <a:solidFill>
                  <a:srgbClr val="000000"/>
                </a:solidFill>
                <a:latin typeface="Arial"/>
                <a:ea typeface="Arial"/>
                <a:cs typeface="Arial"/>
                <a:sym typeface="Arial"/>
              </a:rPr>
              <a:t>Grammaticus (boys only): history, grammar, geometry, Roman and Greek literature;</a:t>
            </a:r>
          </a:p>
          <a:p>
            <a:pPr algn="l" marL="1295403" indent="-431801" lvl="2">
              <a:lnSpc>
                <a:spcPts val="4200"/>
              </a:lnSpc>
              <a:buAutoNum type="alphaLcPeriod" startAt="1"/>
            </a:pPr>
            <a:r>
              <a:rPr lang="en-US" sz="3000">
                <a:solidFill>
                  <a:srgbClr val="000000"/>
                </a:solidFill>
                <a:latin typeface="Arial"/>
                <a:ea typeface="Arial"/>
                <a:cs typeface="Arial"/>
                <a:sym typeface="Arial"/>
              </a:rPr>
              <a:t>Rhetor: oratory(the art of public speaking)(boys only).</a:t>
            </a:r>
          </a:p>
          <a:p>
            <a:pPr algn="l" marL="647702" indent="-323851" lvl="1">
              <a:lnSpc>
                <a:spcPts val="4200"/>
              </a:lnSpc>
              <a:buAutoNum type="arabicPeriod" startAt="1"/>
            </a:pPr>
            <a:r>
              <a:rPr lang="en-US" sz="3000">
                <a:solidFill>
                  <a:srgbClr val="000000"/>
                </a:solidFill>
                <a:latin typeface="Arial"/>
                <a:ea typeface="Arial"/>
                <a:cs typeface="Arial"/>
                <a:sym typeface="Arial"/>
              </a:rPr>
              <a:t>From the age of 12, girls were kept at home and taught by their mother show to spin, weave and run a household. Only boys were educated from the age of 12.</a:t>
            </a:r>
          </a:p>
          <a:p>
            <a:pPr algn="l" marL="647702" indent="-323851" lvl="1">
              <a:lnSpc>
                <a:spcPts val="4200"/>
              </a:lnSpc>
              <a:buAutoNum type="arabicPeriod" startAt="1"/>
            </a:pPr>
            <a:r>
              <a:rPr lang="en-US" sz="3000">
                <a:solidFill>
                  <a:srgbClr val="000000"/>
                </a:solidFill>
                <a:latin typeface="Arial"/>
                <a:ea typeface="Arial"/>
                <a:cs typeface="Arial"/>
                <a:sym typeface="Arial"/>
              </a:rPr>
              <a:t>For the benefit of the families involved.</a:t>
            </a:r>
          </a:p>
          <a:p>
            <a:pPr algn="l" marL="647702" indent="-323851" lvl="1">
              <a:lnSpc>
                <a:spcPts val="4200"/>
              </a:lnSpc>
              <a:buAutoNum type="arabicPeriod" startAt="1"/>
            </a:pPr>
            <a:r>
              <a:rPr lang="en-US" sz="3000">
                <a:solidFill>
                  <a:srgbClr val="000000"/>
                </a:solidFill>
                <a:latin typeface="Arial"/>
                <a:ea typeface="Arial"/>
                <a:cs typeface="Arial"/>
                <a:sym typeface="Arial"/>
              </a:rPr>
              <a:t>Manumission: when slaves were given their freedom after many years of service to their master.</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b="true" sz="7999" spc="359">
                <a:solidFill>
                  <a:srgbClr val="004AAD"/>
                </a:solidFill>
                <a:latin typeface="Arial Bold"/>
                <a:ea typeface="Arial Bold"/>
                <a:cs typeface="Arial Bold"/>
                <a:sym typeface="Arial Bold"/>
              </a:rPr>
              <a:t>4.3: ENTERTAINMENT IN ROME</a:t>
            </a:r>
          </a:p>
        </p:txBody>
      </p:sp>
      <p:sp>
        <p:nvSpPr>
          <p:cNvPr name="TextBox 5" id="5"/>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4.3: Entertainment in Rome</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4</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735 BC to AD 476</a:t>
            </a:r>
          </a:p>
        </p:txBody>
      </p:sp>
      <p:sp>
        <p:nvSpPr>
          <p:cNvPr name="TextBox 8" id="8"/>
          <p:cNvSpPr txBox="true"/>
          <p:nvPr/>
        </p:nvSpPr>
        <p:spPr>
          <a:xfrm rot="0">
            <a:off x="481971" y="8111490"/>
            <a:ext cx="17324057" cy="1146810"/>
          </a:xfrm>
          <a:prstGeom prst="rect">
            <a:avLst/>
          </a:prstGeom>
        </p:spPr>
        <p:txBody>
          <a:bodyPr anchor="t" rtlCol="false" tIns="0" lIns="0" bIns="0" rIns="0">
            <a:spAutoFit/>
          </a:bodyPr>
          <a:lstStyle/>
          <a:p>
            <a:pPr algn="l">
              <a:lnSpc>
                <a:spcPts val="2940"/>
              </a:lnSpc>
            </a:pPr>
            <a:r>
              <a:rPr lang="en-US" sz="2100">
                <a:solidFill>
                  <a:srgbClr val="004AAD"/>
                </a:solidFill>
                <a:latin typeface="Arial"/>
                <a:ea typeface="Arial"/>
                <a:cs typeface="Arial"/>
                <a:sym typeface="Arial"/>
              </a:rPr>
              <a:t>Public entertainment were very important in Rome. </a:t>
            </a:r>
          </a:p>
          <a:p>
            <a:pPr algn="l">
              <a:lnSpc>
                <a:spcPts val="2940"/>
              </a:lnSpc>
            </a:pPr>
            <a:r>
              <a:rPr lang="en-US" sz="2100">
                <a:solidFill>
                  <a:srgbClr val="004AAD"/>
                </a:solidFill>
                <a:latin typeface="Arial"/>
                <a:ea typeface="Arial"/>
                <a:cs typeface="Arial"/>
                <a:sym typeface="Arial"/>
              </a:rPr>
              <a:t>Along with the grain dole, public entertainment was the main way that ambitious politicians and emperors ensured they had the support of the people.</a:t>
            </a:r>
          </a:p>
        </p:txBody>
      </p:sp>
      <p:grpSp>
        <p:nvGrpSpPr>
          <p:cNvPr name="Group 9" id="9"/>
          <p:cNvGrpSpPr/>
          <p:nvPr/>
        </p:nvGrpSpPr>
        <p:grpSpPr>
          <a:xfrm rot="0">
            <a:off x="12732649" y="9756784"/>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The Public Baths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07553" y="1892296"/>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Every Roman town had public baths. Bathing was very important to the Romans. Most homes did not have running water, so it was the easiest way to stay clean. The baths were also a social place where people met friends, did business and exchanged news. The largest baths in every town were free to use for citizens. </a:t>
            </a:r>
          </a:p>
          <a:p>
            <a:pPr algn="l">
              <a:lnSpc>
                <a:spcPts val="4200"/>
              </a:lnSpc>
            </a:pPr>
            <a:r>
              <a:rPr lang="en-US" sz="3000">
                <a:solidFill>
                  <a:srgbClr val="000000"/>
                </a:solidFill>
                <a:latin typeface="Arial"/>
                <a:ea typeface="Arial"/>
                <a:cs typeface="Arial"/>
                <a:sym typeface="Arial"/>
              </a:rPr>
              <a:t>A typical visit to the baths would involve each of the three main rooms: the </a:t>
            </a:r>
            <a:r>
              <a:rPr lang="en-US" sz="3000" b="true">
                <a:solidFill>
                  <a:srgbClr val="000000"/>
                </a:solidFill>
                <a:latin typeface="Arial Bold"/>
                <a:ea typeface="Arial Bold"/>
                <a:cs typeface="Arial Bold"/>
                <a:sym typeface="Arial Bold"/>
              </a:rPr>
              <a:t>tepiadrium </a:t>
            </a:r>
            <a:r>
              <a:rPr lang="en-US" sz="3000">
                <a:solidFill>
                  <a:srgbClr val="000000"/>
                </a:solidFill>
                <a:latin typeface="Arial"/>
                <a:ea typeface="Arial"/>
                <a:cs typeface="Arial"/>
                <a:sym typeface="Arial"/>
              </a:rPr>
              <a:t>(</a:t>
            </a:r>
            <a:r>
              <a:rPr lang="en-US" sz="3000" u="sng">
                <a:solidFill>
                  <a:srgbClr val="000000"/>
                </a:solidFill>
                <a:latin typeface="Arial"/>
                <a:ea typeface="Arial"/>
                <a:cs typeface="Arial"/>
                <a:sym typeface="Arial"/>
              </a:rPr>
              <a:t>the medium heat room</a:t>
            </a:r>
            <a:r>
              <a:rPr lang="en-US" sz="3000">
                <a:solidFill>
                  <a:srgbClr val="000000"/>
                </a:solidFill>
                <a:latin typeface="Arial"/>
                <a:ea typeface="Arial"/>
                <a:cs typeface="Arial"/>
                <a:sym typeface="Arial"/>
              </a:rPr>
              <a:t>); the </a:t>
            </a:r>
            <a:r>
              <a:rPr lang="en-US" sz="3000" b="true">
                <a:solidFill>
                  <a:srgbClr val="000000"/>
                </a:solidFill>
                <a:latin typeface="Arial Bold"/>
                <a:ea typeface="Arial Bold"/>
                <a:cs typeface="Arial Bold"/>
                <a:sym typeface="Arial Bold"/>
              </a:rPr>
              <a:t>caldarium </a:t>
            </a:r>
            <a:r>
              <a:rPr lang="en-US" sz="3000">
                <a:solidFill>
                  <a:srgbClr val="000000"/>
                </a:solidFill>
                <a:latin typeface="Arial"/>
                <a:ea typeface="Arial"/>
                <a:cs typeface="Arial"/>
                <a:sym typeface="Arial"/>
              </a:rPr>
              <a:t>(</a:t>
            </a:r>
            <a:r>
              <a:rPr lang="en-US" sz="3000" u="sng">
                <a:solidFill>
                  <a:srgbClr val="000000"/>
                </a:solidFill>
                <a:latin typeface="Arial"/>
                <a:ea typeface="Arial"/>
                <a:cs typeface="Arial"/>
                <a:sym typeface="Arial"/>
              </a:rPr>
              <a:t>the hot room, much like a sauna</a:t>
            </a:r>
            <a:r>
              <a:rPr lang="en-US" sz="3000">
                <a:solidFill>
                  <a:srgbClr val="000000"/>
                </a:solidFill>
                <a:latin typeface="Arial"/>
                <a:ea typeface="Arial"/>
                <a:cs typeface="Arial"/>
                <a:sym typeface="Arial"/>
              </a:rPr>
              <a:t>); and the </a:t>
            </a:r>
            <a:r>
              <a:rPr lang="en-US" sz="3000" b="true">
                <a:solidFill>
                  <a:srgbClr val="000000"/>
                </a:solidFill>
                <a:latin typeface="Arial Bold"/>
                <a:ea typeface="Arial Bold"/>
                <a:cs typeface="Arial Bold"/>
                <a:sym typeface="Arial Bold"/>
              </a:rPr>
              <a:t>frigidarium </a:t>
            </a:r>
            <a:r>
              <a:rPr lang="en-US" sz="3000">
                <a:solidFill>
                  <a:srgbClr val="000000"/>
                </a:solidFill>
                <a:latin typeface="Arial"/>
                <a:ea typeface="Arial"/>
                <a:cs typeface="Arial"/>
                <a:sym typeface="Arial"/>
              </a:rPr>
              <a:t>(</a:t>
            </a:r>
            <a:r>
              <a:rPr lang="en-US" sz="3000" u="sng">
                <a:solidFill>
                  <a:srgbClr val="000000"/>
                </a:solidFill>
                <a:latin typeface="Arial"/>
                <a:ea typeface="Arial"/>
                <a:cs typeface="Arial"/>
                <a:sym typeface="Arial"/>
              </a:rPr>
              <a:t>the cold water bath</a:t>
            </a:r>
            <a:r>
              <a:rPr lang="en-US" sz="3000">
                <a:solidFill>
                  <a:srgbClr val="000000"/>
                </a:solidFill>
                <a:latin typeface="Arial"/>
                <a:ea typeface="Arial"/>
                <a:cs typeface="Arial"/>
                <a:sym typeface="Arial"/>
              </a:rPr>
              <a:t>). Visitors rubbed oil into their skin, worked up a sweat in the caldarium and then used </a:t>
            </a:r>
            <a:r>
              <a:rPr lang="en-US" sz="3000" b="true">
                <a:solidFill>
                  <a:srgbClr val="000000"/>
                </a:solidFill>
                <a:latin typeface="Arial Bold"/>
                <a:ea typeface="Arial Bold"/>
                <a:cs typeface="Arial Bold"/>
                <a:sym typeface="Arial Bold"/>
              </a:rPr>
              <a:t>a wooden strigil</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to scrape their skin, removing dry skin and dirt along with the oil</a:t>
            </a:r>
            <a:r>
              <a:rPr lang="en-US" sz="3000">
                <a:solidFill>
                  <a:srgbClr val="000000"/>
                </a:solidFill>
                <a:latin typeface="Arial"/>
                <a:ea typeface="Arial"/>
                <a:cs typeface="Arial"/>
                <a:sym typeface="Arial"/>
              </a:rPr>
              <a:t>. There was also </a:t>
            </a:r>
            <a:r>
              <a:rPr lang="en-US" sz="3000" u="sng">
                <a:solidFill>
                  <a:srgbClr val="000000"/>
                </a:solidFill>
                <a:latin typeface="Arial"/>
                <a:ea typeface="Arial"/>
                <a:cs typeface="Arial"/>
                <a:sym typeface="Arial"/>
              </a:rPr>
              <a:t>an exercise yard </a:t>
            </a: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palaestra</a:t>
            </a:r>
            <a:r>
              <a:rPr lang="en-US" sz="3000">
                <a:solidFill>
                  <a:srgbClr val="000000"/>
                </a:solidFill>
                <a:latin typeface="Arial"/>
                <a:ea typeface="Arial"/>
                <a:cs typeface="Arial"/>
                <a:sym typeface="Arial"/>
              </a:rPr>
              <a:t>) and rooms where a massage or food was available. Most baths had separate areas for men and women, though smaller ones just had separate bathing times. </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549551" y="2016121"/>
            <a:ext cx="14370383" cy="7207822"/>
          </a:xfrm>
          <a:custGeom>
            <a:avLst/>
            <a:gdLst/>
            <a:ahLst/>
            <a:cxnLst/>
            <a:rect r="r" b="b" t="t" l="l"/>
            <a:pathLst>
              <a:path h="7207822" w="14370383">
                <a:moveTo>
                  <a:pt x="0" y="0"/>
                </a:moveTo>
                <a:lnTo>
                  <a:pt x="14370382" y="0"/>
                </a:lnTo>
                <a:lnTo>
                  <a:pt x="14370382" y="7207821"/>
                </a:lnTo>
                <a:lnTo>
                  <a:pt x="0" y="7207821"/>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8" id="8"/>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The Public Baths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Chariot Racing at the Circus Maximus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07553" y="1892296"/>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Rome's chariot racing arena, the </a:t>
            </a:r>
            <a:r>
              <a:rPr lang="en-US" sz="3000" b="true">
                <a:solidFill>
                  <a:srgbClr val="000000"/>
                </a:solidFill>
                <a:latin typeface="Arial Bold"/>
                <a:ea typeface="Arial Bold"/>
                <a:cs typeface="Arial Bold"/>
                <a:sym typeface="Arial Bold"/>
              </a:rPr>
              <a:t>Circus Maximus</a:t>
            </a:r>
            <a:r>
              <a:rPr lang="en-US" sz="3000">
                <a:solidFill>
                  <a:srgbClr val="000000"/>
                </a:solidFill>
                <a:latin typeface="Arial"/>
                <a:ea typeface="Arial"/>
                <a:cs typeface="Arial"/>
                <a:sym typeface="Arial"/>
              </a:rPr>
              <a:t>, was 500m long and could seat up to 250,000 people. There was no seating division based on social status or gender. Four teams (red, white, blue and green) would race in chariots pulled by teams of two, four or six horses. They raced around the track seven times at incredibly high speeds. It was a very dangerous sport and there were often crashes that killed men and horses. Gambling on the races was a popular activity. </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8987912" y="4629026"/>
            <a:ext cx="7629595" cy="5096285"/>
          </a:xfrm>
          <a:custGeom>
            <a:avLst/>
            <a:gdLst/>
            <a:ahLst/>
            <a:cxnLst/>
            <a:rect r="r" b="b" t="t" l="l"/>
            <a:pathLst>
              <a:path h="5096285" w="7629595">
                <a:moveTo>
                  <a:pt x="0" y="0"/>
                </a:moveTo>
                <a:lnTo>
                  <a:pt x="7629595" y="0"/>
                </a:lnTo>
                <a:lnTo>
                  <a:pt x="7629595" y="5096285"/>
                </a:lnTo>
                <a:lnTo>
                  <a:pt x="0" y="5096285"/>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8" id="8"/>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Roman Theatre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sp>
        <p:nvSpPr>
          <p:cNvPr name="TextBox 11" id="11"/>
          <p:cNvSpPr txBox="true"/>
          <p:nvPr/>
        </p:nvSpPr>
        <p:spPr>
          <a:xfrm rot="0">
            <a:off x="1007553" y="1892296"/>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Most Roman towns had a theatre. These were large semi-circular buildings with stone seats for the audience, who were separated by gender and social status, with women and slaves seated at the back. </a:t>
            </a:r>
          </a:p>
          <a:p>
            <a:pPr algn="l">
              <a:lnSpc>
                <a:spcPts val="4200"/>
              </a:lnSpc>
            </a:pPr>
            <a:r>
              <a:rPr lang="en-US" sz="3000" b="true">
                <a:solidFill>
                  <a:srgbClr val="000000"/>
                </a:solidFill>
                <a:latin typeface="Arial Bold"/>
                <a:ea typeface="Arial Bold"/>
                <a:cs typeface="Arial Bold"/>
                <a:sym typeface="Arial Bold"/>
              </a:rPr>
              <a:t>Tragedy </a:t>
            </a:r>
            <a:r>
              <a:rPr lang="en-US" sz="3000">
                <a:solidFill>
                  <a:srgbClr val="000000"/>
                </a:solidFill>
                <a:latin typeface="Arial"/>
                <a:ea typeface="Arial"/>
                <a:cs typeface="Arial"/>
                <a:sym typeface="Arial"/>
              </a:rPr>
              <a:t>(</a:t>
            </a:r>
            <a:r>
              <a:rPr lang="en-US" sz="3000" u="sng">
                <a:solidFill>
                  <a:srgbClr val="000000"/>
                </a:solidFill>
                <a:latin typeface="Arial"/>
                <a:ea typeface="Arial"/>
                <a:cs typeface="Arial"/>
                <a:sym typeface="Arial"/>
              </a:rPr>
              <a:t>sad</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comedy </a:t>
            </a:r>
            <a:r>
              <a:rPr lang="en-US" sz="3000">
                <a:solidFill>
                  <a:srgbClr val="000000"/>
                </a:solidFill>
                <a:latin typeface="Arial"/>
                <a:ea typeface="Arial"/>
                <a:cs typeface="Arial"/>
                <a:sym typeface="Arial"/>
              </a:rPr>
              <a:t>(</a:t>
            </a:r>
            <a:r>
              <a:rPr lang="en-US" sz="3000" u="sng">
                <a:solidFill>
                  <a:srgbClr val="000000"/>
                </a:solidFill>
                <a:latin typeface="Arial"/>
                <a:ea typeface="Arial"/>
                <a:cs typeface="Arial"/>
                <a:sym typeface="Arial"/>
              </a:rPr>
              <a:t>happy</a:t>
            </a:r>
            <a:r>
              <a:rPr lang="en-US" sz="3000">
                <a:solidFill>
                  <a:srgbClr val="000000"/>
                </a:solidFill>
                <a:latin typeface="Arial"/>
                <a:ea typeface="Arial"/>
                <a:cs typeface="Arial"/>
                <a:sym typeface="Arial"/>
              </a:rPr>
              <a:t>)  were both very popular with the Romans, with subjects ranging from stories about the Gods and heroes to everyday life events. The actors were all male and wore masks while preforming. </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Amphitheatres and Gladiators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07553" y="1911346"/>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most popular entertainers were </a:t>
            </a:r>
            <a:r>
              <a:rPr lang="en-US" sz="2500" b="true">
                <a:solidFill>
                  <a:srgbClr val="000000"/>
                </a:solidFill>
                <a:latin typeface="Arial Bold"/>
                <a:ea typeface="Arial Bold"/>
                <a:cs typeface="Arial Bold"/>
                <a:sym typeface="Arial Bold"/>
              </a:rPr>
              <a:t>gladiators </a:t>
            </a:r>
            <a:r>
              <a:rPr lang="en-US" sz="2500" u="sng">
                <a:solidFill>
                  <a:srgbClr val="000000"/>
                </a:solidFill>
                <a:latin typeface="Arial"/>
                <a:ea typeface="Arial"/>
                <a:cs typeface="Arial"/>
                <a:sym typeface="Arial"/>
              </a:rPr>
              <a:t>were mostly former soldiers who were captured in battle and sold as slaves;</a:t>
            </a:r>
            <a:r>
              <a:rPr lang="en-US" sz="2500" b="true">
                <a:solidFill>
                  <a:srgbClr val="000000"/>
                </a:solidFill>
                <a:latin typeface="Arial Bold"/>
                <a:ea typeface="Arial Bold"/>
                <a:cs typeface="Arial Bold"/>
                <a:sym typeface="Arial Bold"/>
              </a:rPr>
              <a:t> </a:t>
            </a:r>
            <a:r>
              <a:rPr lang="en-US" sz="2500" u="sng">
                <a:solidFill>
                  <a:srgbClr val="000000"/>
                </a:solidFill>
                <a:latin typeface="Arial"/>
                <a:ea typeface="Arial"/>
                <a:cs typeface="Arial"/>
                <a:sym typeface="Arial"/>
              </a:rPr>
              <a:t>they fought in oval arenas called amphitheatres in nearly every major Roman city</a:t>
            </a:r>
            <a:r>
              <a:rPr lang="en-US" sz="2500">
                <a:solidFill>
                  <a:srgbClr val="000000"/>
                </a:solidFill>
                <a:latin typeface="Arial"/>
                <a:ea typeface="Arial"/>
                <a:cs typeface="Arial"/>
                <a:sym typeface="Arial"/>
              </a:rPr>
              <a:t>. </a:t>
            </a:r>
            <a:r>
              <a:rPr lang="en-US" sz="2500">
                <a:solidFill>
                  <a:srgbClr val="000000"/>
                </a:solidFill>
                <a:latin typeface="Arial"/>
                <a:ea typeface="Arial"/>
                <a:cs typeface="Arial"/>
                <a:sym typeface="Arial"/>
              </a:rPr>
              <a:t>The </a:t>
            </a:r>
            <a:r>
              <a:rPr lang="en-US" sz="2500" u="sng">
                <a:solidFill>
                  <a:srgbClr val="000000"/>
                </a:solidFill>
                <a:latin typeface="Arial"/>
                <a:ea typeface="Arial"/>
                <a:cs typeface="Arial"/>
                <a:sym typeface="Arial"/>
              </a:rPr>
              <a:t>most famous amphitheatre</a:t>
            </a:r>
            <a:r>
              <a:rPr lang="en-US" sz="2500">
                <a:solidFill>
                  <a:srgbClr val="000000"/>
                </a:solidFill>
                <a:latin typeface="Arial"/>
                <a:ea typeface="Arial"/>
                <a:cs typeface="Arial"/>
                <a:sym typeface="Arial"/>
              </a:rPr>
              <a:t> was </a:t>
            </a:r>
            <a:r>
              <a:rPr lang="en-US" sz="2500" b="true">
                <a:solidFill>
                  <a:srgbClr val="000000"/>
                </a:solidFill>
                <a:latin typeface="Arial Bold"/>
                <a:ea typeface="Arial Bold"/>
                <a:cs typeface="Arial Bold"/>
                <a:sym typeface="Arial Bold"/>
              </a:rPr>
              <a:t>the Colosseum </a:t>
            </a:r>
            <a:r>
              <a:rPr lang="en-US" sz="2500">
                <a:solidFill>
                  <a:srgbClr val="000000"/>
                </a:solidFill>
                <a:latin typeface="Arial"/>
                <a:ea typeface="Arial"/>
                <a:cs typeface="Arial"/>
                <a:sym typeface="Arial"/>
              </a:rPr>
              <a:t>in Rome which could hold over 50,000 spectators in tiered seating. It even had a canopy to protect people from the sun.</a:t>
            </a:r>
          </a:p>
          <a:p>
            <a:pPr algn="l">
              <a:lnSpc>
                <a:spcPts val="3500"/>
              </a:lnSpc>
            </a:pPr>
            <a:r>
              <a:rPr lang="en-US" sz="2500">
                <a:solidFill>
                  <a:srgbClr val="000000"/>
                </a:solidFill>
                <a:latin typeface="Arial"/>
                <a:ea typeface="Arial"/>
                <a:cs typeface="Arial"/>
                <a:sym typeface="Arial"/>
              </a:rPr>
              <a:t>Seating was strictly arranged by social status and arranged in four tiers: c</a:t>
            </a:r>
            <a:r>
              <a:rPr lang="en-US" sz="2500">
                <a:solidFill>
                  <a:srgbClr val="000000"/>
                </a:solidFill>
                <a:latin typeface="Arial"/>
                <a:ea typeface="Arial"/>
                <a:cs typeface="Arial"/>
                <a:sym typeface="Arial"/>
              </a:rPr>
              <a:t>losest to the action was the male patricians. </a:t>
            </a:r>
            <a:r>
              <a:rPr lang="en-US" sz="2500">
                <a:solidFill>
                  <a:srgbClr val="000000"/>
                </a:solidFill>
                <a:latin typeface="Arial"/>
                <a:ea typeface="Arial"/>
                <a:cs typeface="Arial"/>
                <a:sym typeface="Arial"/>
              </a:rPr>
              <a:t>T</a:t>
            </a:r>
            <a:r>
              <a:rPr lang="en-US" sz="2500">
                <a:solidFill>
                  <a:srgbClr val="000000"/>
                </a:solidFill>
                <a:latin typeface="Arial"/>
                <a:ea typeface="Arial"/>
                <a:cs typeface="Arial"/>
                <a:sym typeface="Arial"/>
              </a:rPr>
              <a:t>hen the male plebeians. </a:t>
            </a:r>
            <a:r>
              <a:rPr lang="en-US" sz="2500">
                <a:solidFill>
                  <a:srgbClr val="000000"/>
                </a:solidFill>
                <a:latin typeface="Arial"/>
                <a:ea typeface="Arial"/>
                <a:cs typeface="Arial"/>
                <a:sym typeface="Arial"/>
              </a:rPr>
              <a:t>Then male foreigners. At the back were the women and slaves.</a:t>
            </a:r>
          </a:p>
          <a:p>
            <a:pPr algn="l">
              <a:lnSpc>
                <a:spcPts val="3500"/>
              </a:lnSpc>
            </a:pPr>
            <a:r>
              <a:rPr lang="en-US" sz="2500">
                <a:solidFill>
                  <a:srgbClr val="000000"/>
                </a:solidFill>
                <a:latin typeface="Arial"/>
                <a:ea typeface="Arial"/>
                <a:cs typeface="Arial"/>
                <a:sym typeface="Arial"/>
              </a:rPr>
              <a:t>Gladiators were often dressed in very different styles to match their fighting style. They were trained in special schools and were treated like modern sports stars by ordinary Romans. Each gladiator would be proficient in using one set of weapons. Examples of gladiators include: </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retiarius</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would use a trident and net</a:t>
            </a:r>
            <a:r>
              <a:rPr lang="en-US" sz="2500">
                <a:solidFill>
                  <a:srgbClr val="000000"/>
                </a:solidFill>
                <a:latin typeface="Arial"/>
                <a:ea typeface="Arial"/>
                <a:cs typeface="Arial"/>
                <a:sym typeface="Arial"/>
              </a:rPr>
              <a:t>. </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murmillo </a:t>
            </a:r>
            <a:r>
              <a:rPr lang="en-US" sz="2500" u="sng">
                <a:solidFill>
                  <a:srgbClr val="000000"/>
                </a:solidFill>
                <a:latin typeface="Arial"/>
                <a:ea typeface="Arial"/>
                <a:cs typeface="Arial"/>
                <a:sym typeface="Arial"/>
              </a:rPr>
              <a:t>would use a soldier’s shield and a sword (</a:t>
            </a:r>
            <a:r>
              <a:rPr lang="en-US" sz="2500" i="true" u="sng">
                <a:solidFill>
                  <a:srgbClr val="000000"/>
                </a:solidFill>
                <a:latin typeface="Arial Italics"/>
                <a:ea typeface="Arial Italics"/>
                <a:cs typeface="Arial Italics"/>
                <a:sym typeface="Arial Italics"/>
              </a:rPr>
              <a:t>gladius</a:t>
            </a:r>
            <a:r>
              <a:rPr lang="en-US" sz="2500" u="sng">
                <a:solidFill>
                  <a:srgbClr val="000000"/>
                </a:solidFill>
                <a:latin typeface="Arial"/>
                <a:ea typeface="Arial"/>
                <a:cs typeface="Arial"/>
                <a:sym typeface="Arial"/>
              </a:rPr>
              <a:t>)</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They wore a fish shaped crest on a full-cover helmet</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thraxes </a:t>
            </a:r>
            <a:r>
              <a:rPr lang="en-US" sz="2500" u="sng">
                <a:solidFill>
                  <a:srgbClr val="000000"/>
                </a:solidFill>
                <a:latin typeface="Arial"/>
                <a:ea typeface="Arial"/>
                <a:cs typeface="Arial"/>
                <a:sym typeface="Arial"/>
              </a:rPr>
              <a:t>would use a small, rectangular shield and a curved sword (thracian)</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They wore a griffin shaped crest on their full-cover helmet</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An </a:t>
            </a:r>
            <a:r>
              <a:rPr lang="en-US" b="true" sz="2500">
                <a:solidFill>
                  <a:srgbClr val="000000"/>
                </a:solidFill>
                <a:latin typeface="Arial Bold"/>
                <a:ea typeface="Arial Bold"/>
                <a:cs typeface="Arial Bold"/>
                <a:sym typeface="Arial Bold"/>
              </a:rPr>
              <a:t>essedarius </a:t>
            </a:r>
            <a:r>
              <a:rPr lang="en-US" sz="2500" u="sng">
                <a:solidFill>
                  <a:srgbClr val="000000"/>
                </a:solidFill>
                <a:latin typeface="Arial"/>
                <a:ea typeface="Arial"/>
                <a:cs typeface="Arial"/>
                <a:sym typeface="Arial"/>
              </a:rPr>
              <a:t>was a mounted gladiator who fought on chariots</a:t>
            </a:r>
            <a:r>
              <a:rPr lang="en-US" sz="2500">
                <a:solidFill>
                  <a:srgbClr val="000000"/>
                </a:solidFill>
                <a:latin typeface="Arial"/>
                <a:ea typeface="Arial"/>
                <a:cs typeface="Arial"/>
                <a:sym typeface="Arial"/>
              </a:rPr>
              <a:t>. </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hoplomachus</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meaning 'armed fighter' in Greek, would use a throwing spear, a short sword and a small, round shield</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They wore a plumed helmet</a:t>
            </a:r>
            <a:r>
              <a:rPr lang="en-US" sz="2500">
                <a:solidFill>
                  <a:srgbClr val="000000"/>
                </a:solidFill>
                <a:latin typeface="Arial"/>
                <a:ea typeface="Arial"/>
                <a:cs typeface="Arial"/>
                <a:sym typeface="Arial"/>
              </a:rPr>
              <a:t>.  </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Introduction</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Rome was one of the greatest powers in the ancient world. The city is said to have founded in 753 BC by Romulus and Remus, the twin sons of the god Mars. It grew from a collection of small villages on the river Tiber in Italy to control an empire that included Italy, Spain, France, North Africa, Greece, the Middle East, most of Britain and parts of Germany.</a:t>
            </a:r>
          </a:p>
          <a:p>
            <a:pPr algn="l">
              <a:lnSpc>
                <a:spcPts val="4200"/>
              </a:lnSpc>
            </a:pPr>
            <a:r>
              <a:rPr lang="en-US" sz="3000">
                <a:solidFill>
                  <a:srgbClr val="000000"/>
                </a:solidFill>
                <a:latin typeface="Arial"/>
                <a:ea typeface="Arial"/>
                <a:cs typeface="Arial"/>
                <a:sym typeface="Arial"/>
              </a:rPr>
              <a:t>Initially ruled by kings, Rome became a </a:t>
            </a:r>
            <a:r>
              <a:rPr lang="en-US" sz="3000" b="true">
                <a:solidFill>
                  <a:srgbClr val="000000"/>
                </a:solidFill>
                <a:latin typeface="Arial Bold"/>
                <a:ea typeface="Arial Bold"/>
                <a:cs typeface="Arial Bold"/>
                <a:sym typeface="Arial Bold"/>
              </a:rPr>
              <a:t>republic </a:t>
            </a:r>
            <a:r>
              <a:rPr lang="en-US" sz="3000">
                <a:solidFill>
                  <a:srgbClr val="000000"/>
                </a:solidFill>
                <a:latin typeface="Arial"/>
                <a:ea typeface="Arial"/>
                <a:cs typeface="Arial"/>
                <a:sym typeface="Arial"/>
              </a:rPr>
              <a:t>in 509 BC, </a:t>
            </a:r>
            <a:r>
              <a:rPr lang="en-US" sz="3000" u="sng">
                <a:solidFill>
                  <a:srgbClr val="000000"/>
                </a:solidFill>
                <a:latin typeface="Arial"/>
                <a:ea typeface="Arial"/>
                <a:cs typeface="Arial"/>
                <a:sym typeface="Arial"/>
              </a:rPr>
              <a:t>where the wealthy elite ruled the city through the Senate</a:t>
            </a:r>
            <a:r>
              <a:rPr lang="en-US" sz="3000">
                <a:solidFill>
                  <a:srgbClr val="000000"/>
                </a:solidFill>
                <a:latin typeface="Arial"/>
                <a:ea typeface="Arial"/>
                <a:cs typeface="Arial"/>
                <a:sym typeface="Arial"/>
              </a:rPr>
              <a:t>. The republic collapsed in 31 BC and was replaced by the empire, under the first emperor, Augustus. The Roman Empire eventually controlled all of the Mediterranean and much of Western Europe. It lasted until AD 476. The Ancient Romans have had a huge and enduring influence on the world we live in today.</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2531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28700" y="5457820"/>
            <a:ext cx="6221115" cy="4267491"/>
          </a:xfrm>
          <a:custGeom>
            <a:avLst/>
            <a:gdLst/>
            <a:ahLst/>
            <a:cxnLst/>
            <a:rect r="r" b="b" t="t" l="l"/>
            <a:pathLst>
              <a:path h="4267491" w="6221115">
                <a:moveTo>
                  <a:pt x="0" y="0"/>
                </a:moveTo>
                <a:lnTo>
                  <a:pt x="6221115" y="0"/>
                </a:lnTo>
                <a:lnTo>
                  <a:pt x="6221115" y="4267491"/>
                </a:lnTo>
                <a:lnTo>
                  <a:pt x="0" y="4267491"/>
                </a:lnTo>
                <a:lnTo>
                  <a:pt x="0" y="0"/>
                </a:lnTo>
                <a:close/>
              </a:path>
            </a:pathLst>
          </a:custGeom>
          <a:blipFill>
            <a:blip r:embed="rId2"/>
            <a:stretch>
              <a:fillRect l="0" t="0" r="0" b="0"/>
            </a:stretch>
          </a:blipFill>
        </p:spPr>
      </p:sp>
      <p:sp>
        <p:nvSpPr>
          <p:cNvPr name="Freeform 7" id="7"/>
          <p:cNvSpPr/>
          <p:nvPr/>
        </p:nvSpPr>
        <p:spPr>
          <a:xfrm flipH="false" flipV="false" rot="0">
            <a:off x="10759964" y="4990809"/>
            <a:ext cx="5708402" cy="4267491"/>
          </a:xfrm>
          <a:custGeom>
            <a:avLst/>
            <a:gdLst/>
            <a:ahLst/>
            <a:cxnLst/>
            <a:rect r="r" b="b" t="t" l="l"/>
            <a:pathLst>
              <a:path h="4267491" w="5708402">
                <a:moveTo>
                  <a:pt x="0" y="0"/>
                </a:moveTo>
                <a:lnTo>
                  <a:pt x="5708402" y="0"/>
                </a:lnTo>
                <a:lnTo>
                  <a:pt x="5708402" y="4267491"/>
                </a:lnTo>
                <a:lnTo>
                  <a:pt x="0" y="4267491"/>
                </a:lnTo>
                <a:lnTo>
                  <a:pt x="0" y="0"/>
                </a:lnTo>
                <a:close/>
              </a:path>
            </a:pathLst>
          </a:custGeom>
          <a:blipFill>
            <a:blip r:embed="rId3"/>
            <a:stretch>
              <a:fillRect l="0" t="0" r="0" b="0"/>
            </a:stretch>
          </a:blipFill>
        </p:spPr>
      </p:sp>
      <p:sp>
        <p:nvSpPr>
          <p:cNvPr name="TextBox 8" id="8"/>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9" id="9"/>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Amphitheatres and Gladiators</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007553" y="1911346"/>
            <a:ext cx="15609955"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Gladiators rarely fought to the death because they were so expensive to buy, train and feed </a:t>
            </a:r>
            <a:r>
              <a:rPr lang="en-US" sz="2500">
                <a:solidFill>
                  <a:srgbClr val="000000"/>
                </a:solidFill>
                <a:latin typeface="Arial"/>
                <a:ea typeface="Arial"/>
                <a:cs typeface="Arial"/>
                <a:sym typeface="Arial"/>
              </a:rPr>
              <a:t>(Owners wanted a longer return on their investment). Instead, most fights ended when one of the fighters was too badly injured to continue.</a:t>
            </a:r>
          </a:p>
          <a:p>
            <a:pPr algn="l">
              <a:lnSpc>
                <a:spcPts val="3500"/>
              </a:lnSpc>
            </a:pPr>
            <a:r>
              <a:rPr lang="en-US" sz="2500">
                <a:solidFill>
                  <a:srgbClr val="000000"/>
                </a:solidFill>
                <a:latin typeface="Arial"/>
                <a:ea typeface="Arial"/>
                <a:cs typeface="Arial"/>
                <a:sym typeface="Arial"/>
              </a:rPr>
              <a:t>Amphitheatres also featured:</a:t>
            </a:r>
          </a:p>
          <a:p>
            <a:pPr algn="l" marL="539754" indent="-269877" lvl="1">
              <a:lnSpc>
                <a:spcPts val="3500"/>
              </a:lnSpc>
              <a:buFont typeface="Arial"/>
              <a:buChar char="•"/>
            </a:pPr>
            <a:r>
              <a:rPr lang="en-US" sz="2500">
                <a:solidFill>
                  <a:srgbClr val="000000"/>
                </a:solidFill>
                <a:latin typeface="Arial"/>
                <a:ea typeface="Arial"/>
                <a:cs typeface="Arial"/>
                <a:sym typeface="Arial"/>
              </a:rPr>
              <a:t>Fights between people and exotic wild animals (such as lions and tigers)</a:t>
            </a:r>
          </a:p>
          <a:p>
            <a:pPr algn="l" marL="539754" indent="-269877" lvl="1">
              <a:lnSpc>
                <a:spcPts val="3500"/>
              </a:lnSpc>
              <a:buFont typeface="Arial"/>
              <a:buChar char="•"/>
            </a:pPr>
            <a:r>
              <a:rPr lang="en-US" sz="2500">
                <a:solidFill>
                  <a:srgbClr val="000000"/>
                </a:solidFill>
                <a:latin typeface="Arial"/>
                <a:ea typeface="Arial"/>
                <a:cs typeface="Arial"/>
                <a:sym typeface="Arial"/>
              </a:rPr>
              <a:t>The executions of criminals</a:t>
            </a:r>
          </a:p>
          <a:p>
            <a:pPr algn="l" marL="539754" indent="-269877" lvl="1">
              <a:lnSpc>
                <a:spcPts val="3500"/>
              </a:lnSpc>
              <a:buFont typeface="Arial"/>
              <a:buChar char="•"/>
            </a:pPr>
            <a:r>
              <a:rPr lang="en-US" sz="2500">
                <a:solidFill>
                  <a:srgbClr val="000000"/>
                </a:solidFill>
                <a:latin typeface="Arial"/>
                <a:ea typeface="Arial"/>
                <a:cs typeface="Arial"/>
                <a:sym typeface="Arial"/>
              </a:rPr>
              <a:t>Myths acted out for the crowd.</a:t>
            </a:r>
          </a:p>
          <a:p>
            <a:pPr algn="l">
              <a:lnSpc>
                <a:spcPts val="3500"/>
              </a:lnSpc>
            </a:pPr>
            <a:r>
              <a:rPr lang="en-US" sz="2500">
                <a:solidFill>
                  <a:srgbClr val="000000"/>
                </a:solidFill>
                <a:latin typeface="Arial"/>
                <a:ea typeface="Arial"/>
                <a:cs typeface="Arial"/>
                <a:sym typeface="Arial"/>
              </a:rPr>
              <a:t>The Colosseum in Rome could even be flooded for mock sea battles. </a:t>
            </a:r>
          </a:p>
        </p:txBody>
      </p:sp>
      <p:sp>
        <p:nvSpPr>
          <p:cNvPr name="TextBox 12" id="12"/>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Photos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31, Artefact 2nd Edition)</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Why was public entertainment so important in Rome?</a:t>
            </a:r>
          </a:p>
          <a:p>
            <a:pPr algn="l" marL="647702" indent="-323851" lvl="1">
              <a:lnSpc>
                <a:spcPts val="4200"/>
              </a:lnSpc>
              <a:buAutoNum type="arabicPeriod" startAt="1"/>
            </a:pPr>
            <a:r>
              <a:rPr lang="en-US" sz="3000">
                <a:solidFill>
                  <a:srgbClr val="0DA33B"/>
                </a:solidFill>
                <a:latin typeface="Arial"/>
                <a:ea typeface="Arial"/>
                <a:cs typeface="Arial"/>
                <a:sym typeface="Arial"/>
              </a:rPr>
              <a:t>Why did people use public baths in Rome?</a:t>
            </a:r>
          </a:p>
          <a:p>
            <a:pPr algn="l" marL="647702" indent="-323851" lvl="1">
              <a:lnSpc>
                <a:spcPts val="4200"/>
              </a:lnSpc>
              <a:buAutoNum type="arabicPeriod" startAt="1"/>
            </a:pPr>
            <a:r>
              <a:rPr lang="en-US" sz="3000">
                <a:solidFill>
                  <a:srgbClr val="0DA33B"/>
                </a:solidFill>
                <a:latin typeface="Arial"/>
                <a:ea typeface="Arial"/>
                <a:cs typeface="Arial"/>
                <a:sym typeface="Arial"/>
              </a:rPr>
              <a:t>Describe the Circus Maxiumus.</a:t>
            </a:r>
          </a:p>
          <a:p>
            <a:pPr algn="l" marL="647702" indent="-323851" lvl="1">
              <a:lnSpc>
                <a:spcPts val="4200"/>
              </a:lnSpc>
              <a:buAutoNum type="arabicPeriod" startAt="1"/>
            </a:pPr>
            <a:r>
              <a:rPr lang="en-US" sz="3000">
                <a:solidFill>
                  <a:srgbClr val="0DA33B"/>
                </a:solidFill>
                <a:latin typeface="Arial"/>
                <a:ea typeface="Arial"/>
                <a:cs typeface="Arial"/>
                <a:sym typeface="Arial"/>
              </a:rPr>
              <a:t>Why was chariot racing so dangerous?</a:t>
            </a:r>
          </a:p>
          <a:p>
            <a:pPr algn="l" marL="647702" indent="-323851" lvl="1">
              <a:lnSpc>
                <a:spcPts val="4200"/>
              </a:lnSpc>
              <a:buAutoNum type="arabicPeriod" startAt="1"/>
            </a:pPr>
            <a:r>
              <a:rPr lang="en-US" sz="3000">
                <a:solidFill>
                  <a:srgbClr val="0DA33B"/>
                </a:solidFill>
                <a:latin typeface="Arial"/>
                <a:ea typeface="Arial"/>
                <a:cs typeface="Arial"/>
                <a:sym typeface="Arial"/>
              </a:rPr>
              <a:t>Describe a Roman theatre.</a:t>
            </a:r>
          </a:p>
          <a:p>
            <a:pPr algn="l" marL="647702" indent="-323851" lvl="1">
              <a:lnSpc>
                <a:spcPts val="4200"/>
              </a:lnSpc>
              <a:buAutoNum type="arabicPeriod" startAt="1"/>
            </a:pPr>
            <a:r>
              <a:rPr lang="en-US" sz="3000">
                <a:solidFill>
                  <a:srgbClr val="0DA33B"/>
                </a:solidFill>
                <a:latin typeface="Arial"/>
                <a:ea typeface="Arial"/>
                <a:cs typeface="Arial"/>
                <a:sym typeface="Arial"/>
              </a:rPr>
              <a:t>Why do you think actors wore masks in Roman plays?</a:t>
            </a:r>
          </a:p>
          <a:p>
            <a:pPr algn="l" marL="647702" indent="-323851" lvl="1">
              <a:lnSpc>
                <a:spcPts val="4200"/>
              </a:lnSpc>
              <a:buAutoNum type="arabicPeriod" startAt="1"/>
            </a:pPr>
            <a:r>
              <a:rPr lang="en-US" sz="3000">
                <a:solidFill>
                  <a:srgbClr val="0DA33B"/>
                </a:solidFill>
                <a:latin typeface="Arial"/>
                <a:ea typeface="Arial"/>
                <a:cs typeface="Arial"/>
                <a:sym typeface="Arial"/>
              </a:rPr>
              <a:t>Describe the Colosseum in Rome.</a:t>
            </a:r>
          </a:p>
          <a:p>
            <a:pPr algn="l" marL="647702" indent="-323851" lvl="1">
              <a:lnSpc>
                <a:spcPts val="4200"/>
              </a:lnSpc>
              <a:buAutoNum type="arabicPeriod" startAt="1"/>
            </a:pPr>
            <a:r>
              <a:rPr lang="en-US" sz="3000">
                <a:solidFill>
                  <a:srgbClr val="0DA33B"/>
                </a:solidFill>
                <a:latin typeface="Arial"/>
                <a:ea typeface="Arial"/>
                <a:cs typeface="Arial"/>
                <a:sym typeface="Arial"/>
              </a:rPr>
              <a:t>Where did most gladiators come from?</a:t>
            </a:r>
          </a:p>
          <a:p>
            <a:pPr algn="l" marL="647702" indent="-323851" lvl="1">
              <a:lnSpc>
                <a:spcPts val="4200"/>
              </a:lnSpc>
              <a:buAutoNum type="arabicPeriod" startAt="1"/>
            </a:pPr>
            <a:r>
              <a:rPr lang="en-US" sz="3000">
                <a:solidFill>
                  <a:srgbClr val="0DA33B"/>
                </a:solidFill>
                <a:latin typeface="Arial"/>
                <a:ea typeface="Arial"/>
                <a:cs typeface="Arial"/>
                <a:sym typeface="Arial"/>
              </a:rPr>
              <a:t>Why was it rare for gladiators to fight to the death?</a:t>
            </a:r>
          </a:p>
          <a:p>
            <a:pPr algn="l" marL="647702" indent="-323851" lvl="1">
              <a:lnSpc>
                <a:spcPts val="4200"/>
              </a:lnSpc>
              <a:buAutoNum type="arabicPeriod" startAt="1"/>
            </a:pPr>
            <a:r>
              <a:rPr lang="en-US" sz="3000">
                <a:solidFill>
                  <a:srgbClr val="0DA33B"/>
                </a:solidFill>
                <a:latin typeface="Arial"/>
                <a:ea typeface="Arial"/>
                <a:cs typeface="Arial"/>
                <a:sym typeface="Arial"/>
              </a:rPr>
              <a:t>Other than gladiatorial contests, what events were held in amphitheatres?</a:t>
            </a:r>
          </a:p>
          <a:p>
            <a:pPr algn="l" marL="647702" indent="-323851" lvl="1">
              <a:lnSpc>
                <a:spcPts val="4200"/>
              </a:lnSpc>
              <a:buAutoNum type="arabicPeriod" startAt="1"/>
            </a:pPr>
            <a:r>
              <a:rPr lang="en-US" sz="3000">
                <a:solidFill>
                  <a:srgbClr val="0DA33B"/>
                </a:solidFill>
                <a:latin typeface="Arial"/>
                <a:ea typeface="Arial"/>
                <a:cs typeface="Arial"/>
                <a:sym typeface="Arial"/>
              </a:rPr>
              <a:t>How was life in a Roman town (a) similar and (b) different to our lives today?</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31, Artefact 2nd Edition)</a:t>
            </a:r>
          </a:p>
        </p:txBody>
      </p:sp>
      <p:sp>
        <p:nvSpPr>
          <p:cNvPr name="TextBox 8" id="8"/>
          <p:cNvSpPr txBox="true"/>
          <p:nvPr/>
        </p:nvSpPr>
        <p:spPr>
          <a:xfrm rot="0">
            <a:off x="1028700" y="2149474"/>
            <a:ext cx="15609955" cy="6837679"/>
          </a:xfrm>
          <a:prstGeom prst="rect">
            <a:avLst/>
          </a:prstGeom>
        </p:spPr>
        <p:txBody>
          <a:bodyPr anchor="t" rtlCol="false" tIns="0" lIns="0" bIns="0" rIns="0">
            <a:spAutoFit/>
          </a:bodyPr>
          <a:lstStyle/>
          <a:p>
            <a:pPr algn="l" marL="496575" indent="-248288" lvl="1">
              <a:lnSpc>
                <a:spcPts val="3220"/>
              </a:lnSpc>
              <a:buAutoNum type="arabicPeriod" startAt="1"/>
            </a:pPr>
            <a:r>
              <a:rPr lang="en-US" sz="2300">
                <a:solidFill>
                  <a:srgbClr val="000000"/>
                </a:solidFill>
                <a:latin typeface="Arial"/>
                <a:ea typeface="Arial"/>
                <a:cs typeface="Arial"/>
                <a:sym typeface="Arial"/>
              </a:rPr>
              <a:t>It was a good way for Roman leaders to ensure they kept the support of the public.</a:t>
            </a:r>
          </a:p>
          <a:p>
            <a:pPr algn="l" marL="496575" indent="-248288" lvl="1">
              <a:lnSpc>
                <a:spcPts val="3220"/>
              </a:lnSpc>
              <a:buAutoNum type="arabicPeriod" startAt="1"/>
            </a:pPr>
            <a:r>
              <a:rPr lang="en-US" sz="2300">
                <a:solidFill>
                  <a:srgbClr val="000000"/>
                </a:solidFill>
                <a:latin typeface="Arial"/>
                <a:ea typeface="Arial"/>
                <a:cs typeface="Arial"/>
                <a:sym typeface="Arial"/>
              </a:rPr>
              <a:t>For hygiene (most homes did not have running water); to meet their friends; to do business; to exchange news.</a:t>
            </a:r>
          </a:p>
          <a:p>
            <a:pPr algn="l" marL="496575" indent="-248288" lvl="1">
              <a:lnSpc>
                <a:spcPts val="3220"/>
              </a:lnSpc>
              <a:buAutoNum type="arabicPeriod" startAt="1"/>
            </a:pPr>
            <a:r>
              <a:rPr lang="en-US" sz="2300">
                <a:solidFill>
                  <a:srgbClr val="000000"/>
                </a:solidFill>
                <a:latin typeface="Arial"/>
                <a:ea typeface="Arial"/>
                <a:cs typeface="Arial"/>
                <a:sym typeface="Arial"/>
              </a:rPr>
              <a:t>The Circus Maximus was a large oval-shaped stadium, 500 m long, with seating along the sides for over 250,000 people. The chariots had to race around the track seven times.</a:t>
            </a:r>
          </a:p>
          <a:p>
            <a:pPr algn="l" marL="496575" indent="-248288" lvl="1">
              <a:lnSpc>
                <a:spcPts val="3220"/>
              </a:lnSpc>
              <a:buAutoNum type="arabicPeriod" startAt="1"/>
            </a:pPr>
            <a:r>
              <a:rPr lang="en-US" sz="2300">
                <a:solidFill>
                  <a:srgbClr val="000000"/>
                </a:solidFill>
                <a:latin typeface="Arial"/>
                <a:ea typeface="Arial"/>
                <a:cs typeface="Arial"/>
                <a:sym typeface="Arial"/>
              </a:rPr>
              <a:t>There were many crashes, and the drivers and horses were often killed.</a:t>
            </a:r>
          </a:p>
          <a:p>
            <a:pPr algn="l" marL="496575" indent="-248288" lvl="1">
              <a:lnSpc>
                <a:spcPts val="3220"/>
              </a:lnSpc>
              <a:buAutoNum type="arabicPeriod" startAt="1"/>
            </a:pPr>
            <a:r>
              <a:rPr lang="en-US" sz="2300">
                <a:solidFill>
                  <a:srgbClr val="000000"/>
                </a:solidFill>
                <a:latin typeface="Arial"/>
                <a:ea typeface="Arial"/>
                <a:cs typeface="Arial"/>
                <a:sym typeface="Arial"/>
              </a:rPr>
              <a:t>A Roman theatre was a large semi circular building with stone seats for the audience facing the stage area where actors performed.</a:t>
            </a:r>
          </a:p>
          <a:p>
            <a:pPr algn="l" marL="496575" indent="-248288" lvl="1">
              <a:lnSpc>
                <a:spcPts val="3220"/>
              </a:lnSpc>
              <a:buAutoNum type="arabicPeriod" startAt="1"/>
            </a:pPr>
            <a:r>
              <a:rPr lang="en-US" sz="2300">
                <a:solidFill>
                  <a:srgbClr val="000000"/>
                </a:solidFill>
                <a:latin typeface="Arial"/>
                <a:ea typeface="Arial"/>
                <a:cs typeface="Arial"/>
                <a:sym typeface="Arial"/>
              </a:rPr>
              <a:t>Toallow them to play various different people or to represent gods, monsters; to allow men to play women.</a:t>
            </a:r>
          </a:p>
          <a:p>
            <a:pPr algn="l" marL="496575" indent="-248288" lvl="1">
              <a:lnSpc>
                <a:spcPts val="3220"/>
              </a:lnSpc>
              <a:buAutoNum type="arabicPeriod" startAt="1"/>
            </a:pPr>
            <a:r>
              <a:rPr lang="en-US" sz="2300">
                <a:solidFill>
                  <a:srgbClr val="000000"/>
                </a:solidFill>
                <a:latin typeface="Arial"/>
                <a:ea typeface="Arial"/>
                <a:cs typeface="Arial"/>
                <a:sym typeface="Arial"/>
              </a:rPr>
              <a:t>It was an oval-shaped amphitheatre that could hold over 50,000 spectators in tiered seating and even had a canopy to protect people from the sun. The seats were strictly arranged on the basis of social status. The seats closest to the action were reserved for male patricians, the seats behind them for male plebeians, then male foreigners, then at the very back were women and slaves.</a:t>
            </a:r>
          </a:p>
          <a:p>
            <a:pPr algn="l" marL="496575" indent="-248288" lvl="1">
              <a:lnSpc>
                <a:spcPts val="3220"/>
              </a:lnSpc>
              <a:buAutoNum type="arabicPeriod" startAt="1"/>
            </a:pPr>
            <a:r>
              <a:rPr lang="en-US" sz="2300">
                <a:solidFill>
                  <a:srgbClr val="000000"/>
                </a:solidFill>
                <a:latin typeface="Arial"/>
                <a:ea typeface="Arial"/>
                <a:cs typeface="Arial"/>
                <a:sym typeface="Arial"/>
              </a:rPr>
              <a:t>Most gladiators were former soldiers who were captured in battle and sold as slaves.</a:t>
            </a:r>
          </a:p>
          <a:p>
            <a:pPr algn="l" marL="496575" indent="-248288" lvl="1">
              <a:lnSpc>
                <a:spcPts val="3220"/>
              </a:lnSpc>
              <a:buAutoNum type="arabicPeriod" startAt="1"/>
            </a:pPr>
            <a:r>
              <a:rPr lang="en-US" sz="2300">
                <a:solidFill>
                  <a:srgbClr val="000000"/>
                </a:solidFill>
                <a:latin typeface="Arial"/>
                <a:ea typeface="Arial"/>
                <a:cs typeface="Arial"/>
                <a:sym typeface="Arial"/>
              </a:rPr>
              <a:t>They were so expensive to buy, train and feed that their owners wanted a longer return on their investment. If they died in the arena, that investment would be wasted.</a:t>
            </a:r>
          </a:p>
          <a:p>
            <a:pPr algn="l" marL="496575" indent="-248288" lvl="1">
              <a:lnSpc>
                <a:spcPts val="3220"/>
              </a:lnSpc>
              <a:buAutoNum type="arabicPeriod" startAt="1"/>
            </a:pPr>
            <a:r>
              <a:rPr lang="en-US" sz="2300">
                <a:solidFill>
                  <a:srgbClr val="000000"/>
                </a:solidFill>
                <a:latin typeface="Arial"/>
                <a:ea typeface="Arial"/>
                <a:cs typeface="Arial"/>
                <a:sym typeface="Arial"/>
              </a:rPr>
              <a:t>Fights between people and exotic wild animals (lions),executions of criminals, myths acted out for the crowd.</a:t>
            </a:r>
          </a:p>
          <a:p>
            <a:pPr algn="l" marL="496575" indent="-248288" lvl="1">
              <a:lnSpc>
                <a:spcPts val="3220"/>
              </a:lnSpc>
              <a:buAutoNum type="arabicPeriod" startAt="1"/>
            </a:pPr>
            <a:r>
              <a:rPr lang="en-US" sz="2300">
                <a:solidFill>
                  <a:srgbClr val="000000"/>
                </a:solidFill>
                <a:latin typeface="Arial"/>
                <a:ea typeface="Arial"/>
                <a:cs typeface="Arial"/>
                <a:sym typeface="Arial"/>
              </a:rPr>
              <a:t>Students’ own answers.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b="true" sz="7999" spc="359">
                <a:solidFill>
                  <a:srgbClr val="004AAD"/>
                </a:solidFill>
                <a:latin typeface="Arial Bold"/>
                <a:ea typeface="Arial Bold"/>
                <a:cs typeface="Arial Bold"/>
                <a:sym typeface="Arial Bold"/>
              </a:rPr>
              <a:t>4.4: RELIGION IN ROME</a:t>
            </a:r>
          </a:p>
        </p:txBody>
      </p:sp>
      <p:sp>
        <p:nvSpPr>
          <p:cNvPr name="TextBox 5" id="5"/>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4.4: religion in rome</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4</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735 BC to AD 476</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aphicFrame>
        <p:nvGraphicFramePr>
          <p:cNvPr name="Table 6" id="6"/>
          <p:cNvGraphicFramePr>
            <a:graphicFrameLocks noGrp="true"/>
          </p:cNvGraphicFramePr>
          <p:nvPr/>
        </p:nvGraphicFramePr>
        <p:xfrm>
          <a:off x="1028700" y="3705220"/>
          <a:ext cx="7783830" cy="6664697"/>
        </p:xfrm>
        <a:graphic>
          <a:graphicData uri="http://schemas.openxmlformats.org/drawingml/2006/table">
            <a:tbl>
              <a:tblPr/>
              <a:tblGrid>
                <a:gridCol w="2149055"/>
                <a:gridCol w="2004367"/>
                <a:gridCol w="3630407"/>
              </a:tblGrid>
              <a:tr h="668536">
                <a:tc>
                  <a:txBody>
                    <a:bodyPr anchor="t" rtlCol="false"/>
                    <a:lstStyle/>
                    <a:p>
                      <a:pPr algn="ctr">
                        <a:lnSpc>
                          <a:spcPts val="3219"/>
                        </a:lnSpc>
                        <a:defRPr/>
                      </a:pPr>
                      <a:r>
                        <a:rPr lang="en-US" sz="2299" b="true">
                          <a:solidFill>
                            <a:srgbClr val="FFFFFF"/>
                          </a:solidFill>
                          <a:latin typeface="Arial Bold"/>
                          <a:ea typeface="Arial Bold"/>
                          <a:cs typeface="Arial Bold"/>
                          <a:sym typeface="Arial Bold"/>
                        </a:rPr>
                        <a:t>Roman Name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3219"/>
                        </a:lnSpc>
                        <a:defRPr/>
                      </a:pPr>
                      <a:r>
                        <a:rPr lang="en-US" sz="2299" b="true">
                          <a:solidFill>
                            <a:srgbClr val="FFFFFF"/>
                          </a:solidFill>
                          <a:latin typeface="Arial Bold"/>
                          <a:ea typeface="Arial Bold"/>
                          <a:cs typeface="Arial Bold"/>
                          <a:sym typeface="Arial Bold"/>
                        </a:rPr>
                        <a:t>Greek Name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3219"/>
                        </a:lnSpc>
                        <a:defRPr/>
                      </a:pPr>
                      <a:r>
                        <a:rPr lang="en-US" sz="2299" b="true">
                          <a:solidFill>
                            <a:srgbClr val="FFFFFF"/>
                          </a:solidFill>
                          <a:latin typeface="Arial Bold"/>
                          <a:ea typeface="Arial Bold"/>
                          <a:cs typeface="Arial Bold"/>
                          <a:sym typeface="Arial Bold"/>
                        </a:rPr>
                        <a:t>God of...</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1264529">
                <a:tc>
                  <a:txBody>
                    <a:bodyPr anchor="t" rtlCol="false"/>
                    <a:lstStyle/>
                    <a:p>
                      <a:pPr algn="ctr">
                        <a:lnSpc>
                          <a:spcPts val="3219"/>
                        </a:lnSpc>
                        <a:defRPr/>
                      </a:pPr>
                      <a:r>
                        <a:rPr lang="en-US" sz="2299" b="true">
                          <a:solidFill>
                            <a:srgbClr val="000000"/>
                          </a:solidFill>
                          <a:latin typeface="Arial Bold"/>
                          <a:ea typeface="Arial Bold"/>
                          <a:cs typeface="Arial Bold"/>
                          <a:sym typeface="Arial Bold"/>
                        </a:rPr>
                        <a:t>Jupiter</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b="true">
                          <a:solidFill>
                            <a:srgbClr val="000000"/>
                          </a:solidFill>
                          <a:latin typeface="Arial Bold"/>
                          <a:ea typeface="Arial Bold"/>
                          <a:cs typeface="Arial Bold"/>
                          <a:sym typeface="Arial Bold"/>
                        </a:rPr>
                        <a:t>Zeus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b="true">
                          <a:solidFill>
                            <a:srgbClr val="000000"/>
                          </a:solidFill>
                          <a:latin typeface="Arial Bold"/>
                          <a:ea typeface="Arial Bold"/>
                          <a:cs typeface="Arial Bold"/>
                          <a:sym typeface="Arial Bold"/>
                        </a:rPr>
                        <a:t>King of the Gods</a:t>
                      </a:r>
                      <a:endParaRPr lang="en-US" sz="1100"/>
                    </a:p>
                    <a:p>
                      <a:pPr algn="ctr">
                        <a:lnSpc>
                          <a:spcPts val="3219"/>
                        </a:lnSpc>
                      </a:pPr>
                      <a:r>
                        <a:rPr lang="en-US" sz="2299" b="true">
                          <a:solidFill>
                            <a:srgbClr val="000000"/>
                          </a:solidFill>
                          <a:latin typeface="Arial Bold"/>
                          <a:ea typeface="Arial Bold"/>
                          <a:cs typeface="Arial Bold"/>
                          <a:sym typeface="Arial Bold"/>
                        </a:rPr>
                        <a:t>Sky, Thunder and Lightning</a:t>
                      </a:r>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68536">
                <a:tc>
                  <a:txBody>
                    <a:bodyPr anchor="t" rtlCol="false"/>
                    <a:lstStyle/>
                    <a:p>
                      <a:pPr algn="ctr">
                        <a:lnSpc>
                          <a:spcPts val="3219"/>
                        </a:lnSpc>
                        <a:defRPr/>
                      </a:pPr>
                      <a:r>
                        <a:rPr lang="en-US" sz="2299" b="true">
                          <a:solidFill>
                            <a:srgbClr val="000000"/>
                          </a:solidFill>
                          <a:latin typeface="Arial Bold"/>
                          <a:ea typeface="Arial Bold"/>
                          <a:cs typeface="Arial Bold"/>
                          <a:sym typeface="Arial Bold"/>
                        </a:rPr>
                        <a:t>Neptune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b="true">
                          <a:solidFill>
                            <a:srgbClr val="000000"/>
                          </a:solidFill>
                          <a:latin typeface="Arial Bold"/>
                          <a:ea typeface="Arial Bold"/>
                          <a:cs typeface="Arial Bold"/>
                          <a:sym typeface="Arial Bold"/>
                        </a:rPr>
                        <a:t>Poseidon</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b="true">
                          <a:solidFill>
                            <a:srgbClr val="000000"/>
                          </a:solidFill>
                          <a:latin typeface="Arial Bold"/>
                          <a:ea typeface="Arial Bold"/>
                          <a:cs typeface="Arial Bold"/>
                          <a:sym typeface="Arial Bold"/>
                        </a:rPr>
                        <a:t>The Sea</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0184">
                <a:tc>
                  <a:txBody>
                    <a:bodyPr anchor="t" rtlCol="false"/>
                    <a:lstStyle/>
                    <a:p>
                      <a:pPr algn="ctr">
                        <a:lnSpc>
                          <a:spcPts val="3219"/>
                        </a:lnSpc>
                        <a:defRPr/>
                      </a:pPr>
                      <a:r>
                        <a:rPr lang="en-US" sz="2299" b="true">
                          <a:solidFill>
                            <a:srgbClr val="000000"/>
                          </a:solidFill>
                          <a:latin typeface="Arial Bold"/>
                          <a:ea typeface="Arial Bold"/>
                          <a:cs typeface="Arial Bold"/>
                          <a:sym typeface="Arial Bold"/>
                        </a:rPr>
                        <a:t>Pluto</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b="true">
                          <a:solidFill>
                            <a:srgbClr val="000000"/>
                          </a:solidFill>
                          <a:latin typeface="Arial Bold"/>
                          <a:ea typeface="Arial Bold"/>
                          <a:cs typeface="Arial Bold"/>
                          <a:sym typeface="Arial Bold"/>
                        </a:rPr>
                        <a:t>Hades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b="true">
                          <a:solidFill>
                            <a:srgbClr val="000000"/>
                          </a:solidFill>
                          <a:latin typeface="Arial Bold"/>
                          <a:ea typeface="Arial Bold"/>
                          <a:cs typeface="Arial Bold"/>
                          <a:sym typeface="Arial Bold"/>
                        </a:rPr>
                        <a:t>The Underworld</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862179">
                <a:tc>
                  <a:txBody>
                    <a:bodyPr anchor="t" rtlCol="false"/>
                    <a:lstStyle/>
                    <a:p>
                      <a:pPr algn="ctr">
                        <a:lnSpc>
                          <a:spcPts val="3219"/>
                        </a:lnSpc>
                        <a:defRPr/>
                      </a:pPr>
                      <a:r>
                        <a:rPr lang="en-US" sz="2299">
                          <a:solidFill>
                            <a:srgbClr val="000000"/>
                          </a:solidFill>
                          <a:latin typeface="Arial"/>
                          <a:ea typeface="Arial"/>
                          <a:cs typeface="Arial"/>
                          <a:sym typeface="Arial"/>
                        </a:rPr>
                        <a:t>Apollo</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a:solidFill>
                            <a:srgbClr val="000000"/>
                          </a:solidFill>
                          <a:latin typeface="Arial"/>
                          <a:ea typeface="Arial"/>
                          <a:cs typeface="Arial"/>
                          <a:sym typeface="Arial"/>
                        </a:rPr>
                        <a:t>Apollo</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a:solidFill>
                            <a:srgbClr val="000000"/>
                          </a:solidFill>
                          <a:latin typeface="Arial"/>
                          <a:ea typeface="Arial"/>
                          <a:cs typeface="Arial"/>
                          <a:sym typeface="Arial"/>
                        </a:rPr>
                        <a:t>The Sun, Music, Prophecy and Healing</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0184">
                <a:tc>
                  <a:txBody>
                    <a:bodyPr anchor="t" rtlCol="false"/>
                    <a:lstStyle/>
                    <a:p>
                      <a:pPr algn="ctr">
                        <a:lnSpc>
                          <a:spcPts val="3219"/>
                        </a:lnSpc>
                        <a:defRPr/>
                      </a:pPr>
                      <a:r>
                        <a:rPr lang="en-US" sz="2299">
                          <a:solidFill>
                            <a:srgbClr val="000000"/>
                          </a:solidFill>
                          <a:latin typeface="Arial"/>
                          <a:ea typeface="Arial"/>
                          <a:cs typeface="Arial"/>
                          <a:sym typeface="Arial"/>
                        </a:rPr>
                        <a:t>Vulcan</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a:solidFill>
                            <a:srgbClr val="000000"/>
                          </a:solidFill>
                          <a:latin typeface="Arial"/>
                          <a:ea typeface="Arial"/>
                          <a:cs typeface="Arial"/>
                          <a:sym typeface="Arial"/>
                        </a:rPr>
                        <a:t>Hephaestus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a:solidFill>
                            <a:srgbClr val="000000"/>
                          </a:solidFill>
                          <a:latin typeface="Arial"/>
                          <a:ea typeface="Arial"/>
                          <a:cs typeface="Arial"/>
                          <a:sym typeface="Arial"/>
                        </a:rPr>
                        <a:t>Metalwork</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0184">
                <a:tc>
                  <a:txBody>
                    <a:bodyPr anchor="t" rtlCol="false"/>
                    <a:lstStyle/>
                    <a:p>
                      <a:pPr algn="ctr">
                        <a:lnSpc>
                          <a:spcPts val="3219"/>
                        </a:lnSpc>
                        <a:defRPr/>
                      </a:pPr>
                      <a:r>
                        <a:rPr lang="en-US" sz="2299">
                          <a:solidFill>
                            <a:srgbClr val="000000"/>
                          </a:solidFill>
                          <a:latin typeface="Arial"/>
                          <a:ea typeface="Arial"/>
                          <a:cs typeface="Arial"/>
                          <a:sym typeface="Arial"/>
                        </a:rPr>
                        <a:t>Mars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a:solidFill>
                            <a:srgbClr val="000000"/>
                          </a:solidFill>
                          <a:latin typeface="Arial"/>
                          <a:ea typeface="Arial"/>
                          <a:cs typeface="Arial"/>
                          <a:sym typeface="Arial"/>
                        </a:rPr>
                        <a:t>Ares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a:solidFill>
                            <a:srgbClr val="000000"/>
                          </a:solidFill>
                          <a:latin typeface="Arial"/>
                          <a:ea typeface="Arial"/>
                          <a:cs typeface="Arial"/>
                          <a:sym typeface="Arial"/>
                        </a:rPr>
                        <a:t>War</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0184">
                <a:tc>
                  <a:txBody>
                    <a:bodyPr anchor="t" rtlCol="false"/>
                    <a:lstStyle/>
                    <a:p>
                      <a:pPr algn="ctr">
                        <a:lnSpc>
                          <a:spcPts val="3219"/>
                        </a:lnSpc>
                        <a:defRPr/>
                      </a:pPr>
                      <a:r>
                        <a:rPr lang="en-US" sz="2299">
                          <a:solidFill>
                            <a:srgbClr val="000000"/>
                          </a:solidFill>
                          <a:latin typeface="Arial"/>
                          <a:ea typeface="Arial"/>
                          <a:cs typeface="Arial"/>
                          <a:sym typeface="Arial"/>
                        </a:rPr>
                        <a:t>Bacchus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a:solidFill>
                            <a:srgbClr val="000000"/>
                          </a:solidFill>
                          <a:latin typeface="Arial"/>
                          <a:ea typeface="Arial"/>
                          <a:cs typeface="Arial"/>
                          <a:sym typeface="Arial"/>
                        </a:rPr>
                        <a:t>Dionysus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a:solidFill>
                            <a:srgbClr val="000000"/>
                          </a:solidFill>
                          <a:latin typeface="Arial"/>
                          <a:ea typeface="Arial"/>
                          <a:cs typeface="Arial"/>
                          <a:sym typeface="Arial"/>
                        </a:rPr>
                        <a:t>Wine and Drama</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0184">
                <a:tc>
                  <a:txBody>
                    <a:bodyPr anchor="t" rtlCol="false"/>
                    <a:lstStyle/>
                    <a:p>
                      <a:pPr algn="ctr">
                        <a:lnSpc>
                          <a:spcPts val="3219"/>
                        </a:lnSpc>
                        <a:defRPr/>
                      </a:pPr>
                      <a:r>
                        <a:rPr lang="en-US" sz="2299">
                          <a:solidFill>
                            <a:srgbClr val="000000"/>
                          </a:solidFill>
                          <a:latin typeface="Arial"/>
                          <a:ea typeface="Arial"/>
                          <a:cs typeface="Arial"/>
                          <a:sym typeface="Arial"/>
                        </a:rPr>
                        <a:t>Mercury</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a:solidFill>
                            <a:srgbClr val="000000"/>
                          </a:solidFill>
                          <a:latin typeface="Arial"/>
                          <a:ea typeface="Arial"/>
                          <a:cs typeface="Arial"/>
                          <a:sym typeface="Arial"/>
                        </a:rPr>
                        <a:t>Hermes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219"/>
                        </a:lnSpc>
                        <a:defRPr/>
                      </a:pPr>
                      <a:r>
                        <a:rPr lang="en-US" sz="2299">
                          <a:solidFill>
                            <a:srgbClr val="000000"/>
                          </a:solidFill>
                          <a:latin typeface="Arial"/>
                          <a:ea typeface="Arial"/>
                          <a:cs typeface="Arial"/>
                          <a:sym typeface="Arial"/>
                        </a:rPr>
                        <a:t>Messenger of the Gods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8" id="8"/>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Roman Gods and Goddesses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0">
            <a:off x="1007553" y="1911346"/>
            <a:ext cx="15609955" cy="17938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Religion was very important to the Ancient Romans. They were </a:t>
            </a:r>
            <a:r>
              <a:rPr lang="en-US" sz="2500" b="true">
                <a:solidFill>
                  <a:srgbClr val="000000"/>
                </a:solidFill>
                <a:latin typeface="Arial Bold"/>
                <a:ea typeface="Arial Bold"/>
                <a:cs typeface="Arial Bold"/>
                <a:sym typeface="Arial Bold"/>
              </a:rPr>
              <a:t>polytheists </a:t>
            </a:r>
            <a:r>
              <a:rPr lang="en-US" sz="2500">
                <a:solidFill>
                  <a:srgbClr val="000000"/>
                </a:solidFill>
                <a:latin typeface="Arial"/>
                <a:ea typeface="Arial"/>
                <a:cs typeface="Arial"/>
                <a:sym typeface="Arial"/>
              </a:rPr>
              <a:t>which means </a:t>
            </a:r>
            <a:r>
              <a:rPr lang="en-US" sz="2500" u="sng">
                <a:solidFill>
                  <a:srgbClr val="000000"/>
                </a:solidFill>
                <a:latin typeface="Arial"/>
                <a:ea typeface="Arial"/>
                <a:cs typeface="Arial"/>
                <a:sym typeface="Arial"/>
              </a:rPr>
              <a:t>they believed in many gods</a:t>
            </a:r>
            <a:r>
              <a:rPr lang="en-US" sz="2500">
                <a:solidFill>
                  <a:srgbClr val="000000"/>
                </a:solidFill>
                <a:latin typeface="Arial"/>
                <a:ea typeface="Arial"/>
                <a:cs typeface="Arial"/>
                <a:sym typeface="Arial"/>
              </a:rPr>
              <a:t> (just like the Celts!). </a:t>
            </a:r>
            <a:r>
              <a:rPr lang="en-US" sz="2500">
                <a:solidFill>
                  <a:srgbClr val="000000"/>
                </a:solidFill>
                <a:latin typeface="Arial"/>
                <a:ea typeface="Arial"/>
                <a:cs typeface="Arial"/>
                <a:sym typeface="Arial"/>
              </a:rPr>
              <a:t>Their main Gods were </a:t>
            </a:r>
            <a:r>
              <a:rPr lang="en-US" sz="2500" b="true">
                <a:solidFill>
                  <a:srgbClr val="000000"/>
                </a:solidFill>
                <a:latin typeface="Arial Bold"/>
                <a:ea typeface="Arial Bold"/>
                <a:cs typeface="Arial Bold"/>
                <a:sym typeface="Arial Bold"/>
              </a:rPr>
              <a:t>Jupiter</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Mars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Neptune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Minerva</a:t>
            </a:r>
            <a:r>
              <a:rPr lang="en-US" sz="2500">
                <a:solidFill>
                  <a:srgbClr val="000000"/>
                </a:solidFill>
                <a:latin typeface="Arial"/>
                <a:ea typeface="Arial"/>
                <a:cs typeface="Arial"/>
                <a:sym typeface="Arial"/>
              </a:rPr>
              <a:t>. Most of the Roman gods and goddesses had come from Greek beliefs; their names were often different but their myths, functions and personalities stayed the same. </a:t>
            </a:r>
          </a:p>
        </p:txBody>
      </p:sp>
      <p:graphicFrame>
        <p:nvGraphicFramePr>
          <p:cNvPr name="Table 11" id="11"/>
          <p:cNvGraphicFramePr>
            <a:graphicFrameLocks noGrp="true"/>
          </p:cNvGraphicFramePr>
          <p:nvPr/>
        </p:nvGraphicFramePr>
        <p:xfrm>
          <a:off x="8812530" y="3705220"/>
          <a:ext cx="7804977" cy="4818253"/>
        </p:xfrm>
        <a:graphic>
          <a:graphicData uri="http://schemas.openxmlformats.org/drawingml/2006/table">
            <a:tbl>
              <a:tblPr/>
              <a:tblGrid>
                <a:gridCol w="2154894"/>
                <a:gridCol w="2009813"/>
                <a:gridCol w="3640271"/>
              </a:tblGrid>
              <a:tr h="670474">
                <a:tc>
                  <a:txBody>
                    <a:bodyPr anchor="t" rtlCol="false"/>
                    <a:lstStyle/>
                    <a:p>
                      <a:pPr algn="ctr">
                        <a:lnSpc>
                          <a:spcPts val="3359"/>
                        </a:lnSpc>
                        <a:defRPr/>
                      </a:pPr>
                      <a:r>
                        <a:rPr lang="en-US" sz="2399" b="true">
                          <a:solidFill>
                            <a:srgbClr val="FFFFFF"/>
                          </a:solidFill>
                          <a:latin typeface="Arial Bold"/>
                          <a:ea typeface="Arial Bold"/>
                          <a:cs typeface="Arial Bold"/>
                          <a:sym typeface="Arial Bold"/>
                        </a:rPr>
                        <a:t>Roman Name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3359"/>
                        </a:lnSpc>
                        <a:defRPr/>
                      </a:pPr>
                      <a:r>
                        <a:rPr lang="en-US" sz="2399" b="true">
                          <a:solidFill>
                            <a:srgbClr val="FFFFFF"/>
                          </a:solidFill>
                          <a:latin typeface="Arial Bold"/>
                          <a:ea typeface="Arial Bold"/>
                          <a:cs typeface="Arial Bold"/>
                          <a:sym typeface="Arial Bold"/>
                        </a:rPr>
                        <a:t>Greek Name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3359"/>
                        </a:lnSpc>
                        <a:defRPr/>
                      </a:pPr>
                      <a:r>
                        <a:rPr lang="en-US" sz="2399" b="true">
                          <a:solidFill>
                            <a:srgbClr val="FFFFFF"/>
                          </a:solidFill>
                          <a:latin typeface="Arial Bold"/>
                          <a:ea typeface="Arial Bold"/>
                          <a:cs typeface="Arial Bold"/>
                          <a:sym typeface="Arial Bold"/>
                        </a:rPr>
                        <a:t>God of...</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902486">
                <a:tc>
                  <a:txBody>
                    <a:bodyPr anchor="t" rtlCol="false"/>
                    <a:lstStyle/>
                    <a:p>
                      <a:pPr algn="ctr">
                        <a:lnSpc>
                          <a:spcPts val="3359"/>
                        </a:lnSpc>
                        <a:defRPr/>
                      </a:pPr>
                      <a:r>
                        <a:rPr lang="en-US" sz="2399" b="true">
                          <a:solidFill>
                            <a:srgbClr val="000000"/>
                          </a:solidFill>
                          <a:latin typeface="Arial Bold"/>
                          <a:ea typeface="Arial Bold"/>
                          <a:cs typeface="Arial Bold"/>
                          <a:sym typeface="Arial Bold"/>
                        </a:rPr>
                        <a:t>Juno</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359"/>
                        </a:lnSpc>
                        <a:defRPr/>
                      </a:pPr>
                      <a:r>
                        <a:rPr lang="en-US" sz="2399" b="true">
                          <a:solidFill>
                            <a:srgbClr val="000000"/>
                          </a:solidFill>
                          <a:latin typeface="Arial Bold"/>
                          <a:ea typeface="Arial Bold"/>
                          <a:cs typeface="Arial Bold"/>
                          <a:sym typeface="Arial Bold"/>
                        </a:rPr>
                        <a:t>Hera</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359"/>
                        </a:lnSpc>
                        <a:defRPr/>
                      </a:pPr>
                      <a:r>
                        <a:rPr lang="en-US" sz="2399" b="true">
                          <a:solidFill>
                            <a:srgbClr val="000000"/>
                          </a:solidFill>
                          <a:latin typeface="Arial Bold"/>
                          <a:ea typeface="Arial Bold"/>
                          <a:cs typeface="Arial Bold"/>
                          <a:sym typeface="Arial Bold"/>
                        </a:rPr>
                        <a:t>Queen of the Gods</a:t>
                      </a:r>
                      <a:endParaRPr lang="en-US" sz="1100"/>
                    </a:p>
                    <a:p>
                      <a:pPr algn="ctr">
                        <a:lnSpc>
                          <a:spcPts val="3359"/>
                        </a:lnSpc>
                      </a:pPr>
                      <a:r>
                        <a:rPr lang="en-US" sz="2399" b="true">
                          <a:solidFill>
                            <a:srgbClr val="000000"/>
                          </a:solidFill>
                          <a:latin typeface="Arial Bold"/>
                          <a:ea typeface="Arial Bold"/>
                          <a:cs typeface="Arial Bold"/>
                          <a:sym typeface="Arial Bold"/>
                        </a:rPr>
                        <a:t>Marriage</a:t>
                      </a:r>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70474">
                <a:tc>
                  <a:txBody>
                    <a:bodyPr anchor="t" rtlCol="false"/>
                    <a:lstStyle/>
                    <a:p>
                      <a:pPr algn="ctr">
                        <a:lnSpc>
                          <a:spcPts val="3359"/>
                        </a:lnSpc>
                        <a:defRPr/>
                      </a:pPr>
                      <a:r>
                        <a:rPr lang="en-US" sz="2399">
                          <a:solidFill>
                            <a:srgbClr val="000000"/>
                          </a:solidFill>
                          <a:latin typeface="Arial"/>
                          <a:ea typeface="Arial"/>
                          <a:cs typeface="Arial"/>
                          <a:sym typeface="Arial"/>
                        </a:rPr>
                        <a:t>Vesta</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359"/>
                        </a:lnSpc>
                        <a:defRPr/>
                      </a:pPr>
                      <a:r>
                        <a:rPr lang="en-US" sz="2399">
                          <a:solidFill>
                            <a:srgbClr val="000000"/>
                          </a:solidFill>
                          <a:latin typeface="Arial"/>
                          <a:ea typeface="Arial"/>
                          <a:cs typeface="Arial"/>
                          <a:sym typeface="Arial"/>
                        </a:rPr>
                        <a:t>Hestia</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359"/>
                        </a:lnSpc>
                        <a:defRPr/>
                      </a:pPr>
                      <a:r>
                        <a:rPr lang="en-US" sz="2399">
                          <a:solidFill>
                            <a:srgbClr val="000000"/>
                          </a:solidFill>
                          <a:latin typeface="Arial"/>
                          <a:ea typeface="Arial"/>
                          <a:cs typeface="Arial"/>
                          <a:sym typeface="Arial"/>
                        </a:rPr>
                        <a:t>Hearth and Home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3705">
                <a:tc>
                  <a:txBody>
                    <a:bodyPr anchor="t" rtlCol="false"/>
                    <a:lstStyle/>
                    <a:p>
                      <a:pPr algn="ctr">
                        <a:lnSpc>
                          <a:spcPts val="3359"/>
                        </a:lnSpc>
                        <a:defRPr/>
                      </a:pPr>
                      <a:r>
                        <a:rPr lang="en-US" sz="2399" b="true">
                          <a:solidFill>
                            <a:srgbClr val="000000"/>
                          </a:solidFill>
                          <a:latin typeface="Arial Bold"/>
                          <a:ea typeface="Arial Bold"/>
                          <a:cs typeface="Arial Bold"/>
                          <a:sym typeface="Arial Bold"/>
                        </a:rPr>
                        <a:t>Minerva</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359"/>
                        </a:lnSpc>
                        <a:defRPr/>
                      </a:pPr>
                      <a:r>
                        <a:rPr lang="en-US" sz="2399" b="true">
                          <a:solidFill>
                            <a:srgbClr val="000000"/>
                          </a:solidFill>
                          <a:latin typeface="Arial Bold"/>
                          <a:ea typeface="Arial Bold"/>
                          <a:cs typeface="Arial Bold"/>
                          <a:sym typeface="Arial Bold"/>
                        </a:rPr>
                        <a:t>Athena</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359"/>
                        </a:lnSpc>
                        <a:defRPr/>
                      </a:pPr>
                      <a:r>
                        <a:rPr lang="en-US" sz="2399" b="true">
                          <a:solidFill>
                            <a:srgbClr val="000000"/>
                          </a:solidFill>
                          <a:latin typeface="Arial Bold"/>
                          <a:ea typeface="Arial Bold"/>
                          <a:cs typeface="Arial Bold"/>
                          <a:sym typeface="Arial Bold"/>
                        </a:rPr>
                        <a:t>Wisdom</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3705">
                <a:tc>
                  <a:txBody>
                    <a:bodyPr anchor="t" rtlCol="false"/>
                    <a:lstStyle/>
                    <a:p>
                      <a:pPr algn="ctr">
                        <a:lnSpc>
                          <a:spcPts val="3359"/>
                        </a:lnSpc>
                        <a:defRPr/>
                      </a:pPr>
                      <a:r>
                        <a:rPr lang="en-US" sz="2399">
                          <a:solidFill>
                            <a:srgbClr val="000000"/>
                          </a:solidFill>
                          <a:latin typeface="Arial"/>
                          <a:ea typeface="Arial"/>
                          <a:cs typeface="Arial"/>
                          <a:sym typeface="Arial"/>
                        </a:rPr>
                        <a:t>Diana</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359"/>
                        </a:lnSpc>
                        <a:defRPr/>
                      </a:pPr>
                      <a:r>
                        <a:rPr lang="en-US" sz="2399">
                          <a:solidFill>
                            <a:srgbClr val="000000"/>
                          </a:solidFill>
                          <a:latin typeface="Arial"/>
                          <a:ea typeface="Arial"/>
                          <a:cs typeface="Arial"/>
                          <a:sym typeface="Arial"/>
                        </a:rPr>
                        <a:t>Artemis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359"/>
                        </a:lnSpc>
                        <a:defRPr/>
                      </a:pPr>
                      <a:r>
                        <a:rPr lang="en-US" sz="2399">
                          <a:solidFill>
                            <a:srgbClr val="000000"/>
                          </a:solidFill>
                          <a:latin typeface="Arial"/>
                          <a:ea typeface="Arial"/>
                          <a:cs typeface="Arial"/>
                          <a:sym typeface="Arial"/>
                        </a:rPr>
                        <a:t>The Moon and Hunting</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3705">
                <a:tc>
                  <a:txBody>
                    <a:bodyPr anchor="t" rtlCol="false"/>
                    <a:lstStyle/>
                    <a:p>
                      <a:pPr algn="ctr">
                        <a:lnSpc>
                          <a:spcPts val="3359"/>
                        </a:lnSpc>
                        <a:defRPr/>
                      </a:pPr>
                      <a:r>
                        <a:rPr lang="en-US" sz="2399" b="true">
                          <a:solidFill>
                            <a:srgbClr val="000000"/>
                          </a:solidFill>
                          <a:latin typeface="Arial Bold"/>
                          <a:ea typeface="Arial Bold"/>
                          <a:cs typeface="Arial Bold"/>
                          <a:sym typeface="Arial Bold"/>
                        </a:rPr>
                        <a:t>Venus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359"/>
                        </a:lnSpc>
                        <a:defRPr/>
                      </a:pPr>
                      <a:r>
                        <a:rPr lang="en-US" sz="2399" b="true">
                          <a:solidFill>
                            <a:srgbClr val="000000"/>
                          </a:solidFill>
                          <a:latin typeface="Arial Bold"/>
                          <a:ea typeface="Arial Bold"/>
                          <a:cs typeface="Arial Bold"/>
                          <a:sym typeface="Arial Bold"/>
                        </a:rPr>
                        <a:t>Aphrodite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359"/>
                        </a:lnSpc>
                        <a:defRPr/>
                      </a:pPr>
                      <a:r>
                        <a:rPr lang="en-US" sz="2399" b="true">
                          <a:solidFill>
                            <a:srgbClr val="000000"/>
                          </a:solidFill>
                          <a:latin typeface="Arial Bold"/>
                          <a:ea typeface="Arial Bold"/>
                          <a:cs typeface="Arial Bold"/>
                          <a:sym typeface="Arial Bold"/>
                        </a:rPr>
                        <a:t>Love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43705">
                <a:tc>
                  <a:txBody>
                    <a:bodyPr anchor="t" rtlCol="false"/>
                    <a:lstStyle/>
                    <a:p>
                      <a:pPr algn="ctr">
                        <a:lnSpc>
                          <a:spcPts val="3359"/>
                        </a:lnSpc>
                        <a:defRPr/>
                      </a:pPr>
                      <a:r>
                        <a:rPr lang="en-US" sz="2399">
                          <a:solidFill>
                            <a:srgbClr val="000000"/>
                          </a:solidFill>
                          <a:latin typeface="Arial"/>
                          <a:ea typeface="Arial"/>
                          <a:cs typeface="Arial"/>
                          <a:sym typeface="Arial"/>
                        </a:rPr>
                        <a:t>Ceres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359"/>
                        </a:lnSpc>
                        <a:defRPr/>
                      </a:pPr>
                      <a:r>
                        <a:rPr lang="en-US" sz="2399">
                          <a:solidFill>
                            <a:srgbClr val="000000"/>
                          </a:solidFill>
                          <a:latin typeface="Arial"/>
                          <a:ea typeface="Arial"/>
                          <a:cs typeface="Arial"/>
                          <a:sym typeface="Arial"/>
                        </a:rPr>
                        <a:t>Demeter</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359"/>
                        </a:lnSpc>
                        <a:defRPr/>
                      </a:pPr>
                      <a:r>
                        <a:rPr lang="en-US" sz="2399">
                          <a:solidFill>
                            <a:srgbClr val="000000"/>
                          </a:solidFill>
                          <a:latin typeface="Arial"/>
                          <a:ea typeface="Arial"/>
                          <a:cs typeface="Arial"/>
                          <a:sym typeface="Arial"/>
                        </a:rPr>
                        <a:t>The Harvest and Farming</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Funerals</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07553" y="1911346"/>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Death was very common during this time. </a:t>
            </a:r>
            <a:r>
              <a:rPr lang="en-US" sz="2500">
                <a:solidFill>
                  <a:srgbClr val="000000"/>
                </a:solidFill>
                <a:latin typeface="Arial"/>
                <a:ea typeface="Arial"/>
                <a:cs typeface="Arial"/>
                <a:sym typeface="Arial"/>
              </a:rPr>
              <a:t>Many children died young and women often died in childbirth. People could also die unexpectedly from illness or injury. This meant that Roman funerals were frequent and important ceremonies.</a:t>
            </a:r>
          </a:p>
          <a:p>
            <a:pPr algn="l">
              <a:lnSpc>
                <a:spcPts val="3500"/>
              </a:lnSpc>
            </a:pPr>
            <a:r>
              <a:rPr lang="en-US" sz="2500">
                <a:solidFill>
                  <a:srgbClr val="000000"/>
                </a:solidFill>
                <a:latin typeface="Arial"/>
                <a:ea typeface="Arial"/>
                <a:cs typeface="Arial"/>
                <a:sym typeface="Arial"/>
              </a:rPr>
              <a:t>Like the Greeks, Romans believed that a person had to cross the </a:t>
            </a:r>
            <a:r>
              <a:rPr lang="en-US" sz="2500" b="true">
                <a:solidFill>
                  <a:srgbClr val="0F6FC6"/>
                </a:solidFill>
                <a:latin typeface="Arial Bold"/>
                <a:ea typeface="Arial Bold"/>
                <a:cs typeface="Arial Bold"/>
                <a:sym typeface="Arial Bold"/>
              </a:rPr>
              <a:t>River Styx</a:t>
            </a:r>
            <a:r>
              <a:rPr lang="en-US" sz="2500">
                <a:solidFill>
                  <a:srgbClr val="000000"/>
                </a:solidFill>
                <a:latin typeface="Arial"/>
                <a:ea typeface="Arial"/>
                <a:cs typeface="Arial"/>
                <a:sym typeface="Arial"/>
              </a:rPr>
              <a:t> to get into the </a:t>
            </a:r>
            <a:r>
              <a:rPr lang="en-US" sz="2500" b="true">
                <a:solidFill>
                  <a:srgbClr val="0F6FC6"/>
                </a:solidFill>
                <a:latin typeface="Arial Bold"/>
                <a:ea typeface="Arial Bold"/>
                <a:cs typeface="Arial Bold"/>
                <a:sym typeface="Arial Bold"/>
              </a:rPr>
              <a:t>Underworld</a:t>
            </a:r>
            <a:r>
              <a:rPr lang="en-US" sz="2500">
                <a:solidFill>
                  <a:srgbClr val="000000"/>
                </a:solidFill>
                <a:latin typeface="Arial"/>
                <a:ea typeface="Arial"/>
                <a:cs typeface="Arial"/>
                <a:sym typeface="Arial"/>
              </a:rPr>
              <a:t>.</a:t>
            </a:r>
          </a:p>
          <a:p>
            <a:pPr algn="l">
              <a:lnSpc>
                <a:spcPts val="3500"/>
              </a:lnSpc>
            </a:pPr>
            <a:r>
              <a:rPr lang="en-US" sz="2500">
                <a:solidFill>
                  <a:srgbClr val="000000"/>
                </a:solidFill>
                <a:latin typeface="Arial"/>
                <a:ea typeface="Arial"/>
                <a:cs typeface="Arial"/>
                <a:sym typeface="Arial"/>
              </a:rPr>
              <a:t>A coin was placed in the mouth of a dead person to pay </a:t>
            </a:r>
            <a:r>
              <a:rPr lang="en-US" sz="2500" b="true">
                <a:solidFill>
                  <a:srgbClr val="0F6FC6"/>
                </a:solidFill>
                <a:latin typeface="Arial Bold"/>
                <a:ea typeface="Arial Bold"/>
                <a:cs typeface="Arial Bold"/>
                <a:sym typeface="Arial Bold"/>
              </a:rPr>
              <a:t>Charon</a:t>
            </a:r>
            <a:r>
              <a:rPr lang="en-US" sz="2500">
                <a:solidFill>
                  <a:srgbClr val="000000"/>
                </a:solidFill>
                <a:latin typeface="Arial"/>
                <a:ea typeface="Arial"/>
                <a:cs typeface="Arial"/>
                <a:sym typeface="Arial"/>
              </a:rPr>
              <a:t>, </a:t>
            </a:r>
            <a:r>
              <a:rPr lang="en-US" sz="2500" u="sng">
                <a:solidFill>
                  <a:srgbClr val="55C9FE"/>
                </a:solidFill>
                <a:latin typeface="Arial"/>
                <a:ea typeface="Arial"/>
                <a:cs typeface="Arial"/>
                <a:sym typeface="Arial"/>
              </a:rPr>
              <a:t>the ferryman of the dead to cross the River Styx</a:t>
            </a:r>
            <a:r>
              <a:rPr lang="en-US" sz="2500">
                <a:solidFill>
                  <a:srgbClr val="000000"/>
                </a:solidFill>
                <a:latin typeface="Arial"/>
                <a:ea typeface="Arial"/>
                <a:cs typeface="Arial"/>
                <a:sym typeface="Arial"/>
              </a:rPr>
              <a:t>.</a:t>
            </a:r>
          </a:p>
          <a:p>
            <a:pPr algn="l">
              <a:lnSpc>
                <a:spcPts val="3500"/>
              </a:lnSpc>
            </a:pPr>
            <a:r>
              <a:rPr lang="en-US" sz="2500">
                <a:solidFill>
                  <a:srgbClr val="000000"/>
                </a:solidFill>
                <a:latin typeface="Arial"/>
                <a:ea typeface="Arial"/>
                <a:cs typeface="Arial"/>
                <a:sym typeface="Arial"/>
              </a:rPr>
              <a:t>Patricians had their bodies finely dressed before they were carried through the city on a litter. The family hired musicians and professional mourners to walk behind the dead person, crying loudly as the body was carried while reciting the person's achievements. A very rich or powerful family might even organise funeral games. Plebeians had the same but without any criers. The bodies were carried in this procession outside the town walls, where all burials took place. </a:t>
            </a:r>
          </a:p>
          <a:p>
            <a:pPr algn="l">
              <a:lnSpc>
                <a:spcPts val="3500"/>
              </a:lnSpc>
            </a:pPr>
            <a:r>
              <a:rPr lang="en-US" sz="2500">
                <a:solidFill>
                  <a:srgbClr val="000000"/>
                </a:solidFill>
                <a:latin typeface="Arial"/>
                <a:ea typeface="Arial"/>
                <a:cs typeface="Arial"/>
                <a:sym typeface="Arial"/>
              </a:rPr>
              <a:t>There the b</a:t>
            </a:r>
            <a:r>
              <a:rPr lang="en-US" sz="2500">
                <a:solidFill>
                  <a:srgbClr val="000000"/>
                </a:solidFill>
                <a:latin typeface="Arial"/>
                <a:ea typeface="Arial"/>
                <a:cs typeface="Arial"/>
                <a:sym typeface="Arial"/>
              </a:rPr>
              <a:t>odies were cremated and their ashes placed in an urn. A patrician's urn was placed in the family vault while a plebeian's urn was buried in a simple grave with a headstone. To ensure they were remembered, patricians often had sculptures made of themselves for display in the family domus. </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Christianity</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07553" y="1911346"/>
            <a:ext cx="15609955"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After the death of Jesus around AD 33, Christianity spread through the Roman Empire - but not immediately. </a:t>
            </a:r>
          </a:p>
          <a:p>
            <a:pPr algn="l">
              <a:lnSpc>
                <a:spcPts val="3500"/>
              </a:lnSpc>
            </a:pPr>
            <a:r>
              <a:rPr lang="en-US" sz="2500">
                <a:solidFill>
                  <a:srgbClr val="000000"/>
                </a:solidFill>
                <a:latin typeface="Arial"/>
                <a:ea typeface="Arial"/>
                <a:cs typeface="Arial"/>
                <a:sym typeface="Arial"/>
              </a:rPr>
              <a:t>Christian communities were always small groups within cities in the empire. Christians are </a:t>
            </a:r>
            <a:r>
              <a:rPr lang="en-US" sz="2500" b="true">
                <a:solidFill>
                  <a:srgbClr val="0F6FC6"/>
                </a:solidFill>
                <a:latin typeface="Arial Bold"/>
                <a:ea typeface="Arial Bold"/>
                <a:cs typeface="Arial Bold"/>
                <a:sym typeface="Arial Bold"/>
              </a:rPr>
              <a:t>monotheists </a:t>
            </a:r>
            <a:r>
              <a:rPr lang="en-US" sz="2500">
                <a:solidFill>
                  <a:srgbClr val="000000"/>
                </a:solidFill>
                <a:latin typeface="Arial"/>
                <a:ea typeface="Arial"/>
                <a:cs typeface="Arial"/>
                <a:sym typeface="Arial"/>
              </a:rPr>
              <a:t>(</a:t>
            </a:r>
            <a:r>
              <a:rPr lang="en-US" sz="2500" u="sng">
                <a:solidFill>
                  <a:srgbClr val="55C9FE"/>
                </a:solidFill>
                <a:latin typeface="Arial"/>
                <a:ea typeface="Arial"/>
                <a:cs typeface="Arial"/>
                <a:sym typeface="Arial"/>
              </a:rPr>
              <a:t>they believe in one God</a:t>
            </a:r>
            <a:r>
              <a:rPr lang="en-US" sz="2500">
                <a:solidFill>
                  <a:srgbClr val="000000"/>
                </a:solidFill>
                <a:latin typeface="Arial"/>
                <a:ea typeface="Arial"/>
                <a:cs typeface="Arial"/>
                <a:sym typeface="Arial"/>
              </a:rPr>
              <a:t>) and thus rejected the state gods of Rome. While the Romans were generally very tolerant of other religions,</a:t>
            </a:r>
            <a:r>
              <a:rPr lang="en-US" sz="2500">
                <a:solidFill>
                  <a:srgbClr val="000000"/>
                </a:solidFill>
                <a:latin typeface="Arial"/>
                <a:ea typeface="Arial"/>
                <a:cs typeface="Arial"/>
                <a:sym typeface="Arial"/>
              </a:rPr>
              <a:t> Christians had been persecuted (and sometimes executed) by their refusal to participate in any Roman ceremonies involving the Gods of Rome.</a:t>
            </a:r>
          </a:p>
          <a:p>
            <a:pPr algn="l">
              <a:lnSpc>
                <a:spcPts val="3500"/>
              </a:lnSpc>
            </a:pPr>
            <a:r>
              <a:rPr lang="en-US" sz="2500">
                <a:solidFill>
                  <a:srgbClr val="000000"/>
                </a:solidFill>
                <a:latin typeface="Arial"/>
                <a:ea typeface="Arial"/>
                <a:cs typeface="Arial"/>
                <a:sym typeface="Arial"/>
              </a:rPr>
              <a:t>In 313 AD, </a:t>
            </a:r>
            <a:r>
              <a:rPr lang="en-US" sz="2500" b="true">
                <a:solidFill>
                  <a:srgbClr val="000000"/>
                </a:solidFill>
                <a:latin typeface="Arial Bold"/>
                <a:ea typeface="Arial Bold"/>
                <a:cs typeface="Arial Bold"/>
                <a:sym typeface="Arial Bold"/>
              </a:rPr>
              <a:t>Emperor Constantine</a:t>
            </a:r>
            <a:r>
              <a:rPr lang="en-US" sz="2500">
                <a:solidFill>
                  <a:srgbClr val="000000"/>
                </a:solidFill>
                <a:latin typeface="Arial"/>
                <a:ea typeface="Arial"/>
                <a:cs typeface="Arial"/>
                <a:sym typeface="Arial"/>
              </a:rPr>
              <a:t> lifted the ban on Christianity in the Roman Empire (he himself became a Christian on his deathbed while his mother had been a Christian her whole life). Christianity then spread rapidly, and by the end of the fourth century it became the official religion of the Roman Empire, allowing it to become the most powerful religion in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32, Artefact 2nd Edition)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Where did the Roman gods and goddesses come from?</a:t>
            </a:r>
          </a:p>
          <a:p>
            <a:pPr algn="l" marL="647702" indent="-323851" lvl="1">
              <a:lnSpc>
                <a:spcPts val="4200"/>
              </a:lnSpc>
              <a:buAutoNum type="arabicPeriod" startAt="1"/>
            </a:pPr>
            <a:r>
              <a:rPr lang="en-US" sz="3000">
                <a:solidFill>
                  <a:srgbClr val="0DA33B"/>
                </a:solidFill>
                <a:latin typeface="Arial"/>
                <a:ea typeface="Arial"/>
                <a:cs typeface="Arial"/>
                <a:sym typeface="Arial"/>
              </a:rPr>
              <a:t>Where and how did the Romans worship the gods?</a:t>
            </a:r>
          </a:p>
          <a:p>
            <a:pPr algn="l" marL="647702" indent="-323851" lvl="1">
              <a:lnSpc>
                <a:spcPts val="4200"/>
              </a:lnSpc>
              <a:buAutoNum type="arabicPeriod" startAt="1"/>
            </a:pPr>
            <a:r>
              <a:rPr lang="en-US" sz="3000">
                <a:solidFill>
                  <a:srgbClr val="0DA33B"/>
                </a:solidFill>
                <a:latin typeface="Arial"/>
                <a:ea typeface="Arial"/>
                <a:cs typeface="Arial"/>
                <a:sym typeface="Arial"/>
              </a:rPr>
              <a:t>Describe the funeral of a Roman patrician.</a:t>
            </a:r>
          </a:p>
          <a:p>
            <a:pPr algn="l" marL="647702" indent="-323851" lvl="1">
              <a:lnSpc>
                <a:spcPts val="4200"/>
              </a:lnSpc>
              <a:buAutoNum type="arabicPeriod" startAt="1"/>
            </a:pPr>
            <a:r>
              <a:rPr lang="en-US" sz="3000">
                <a:solidFill>
                  <a:srgbClr val="0DA33B"/>
                </a:solidFill>
                <a:latin typeface="Arial"/>
                <a:ea typeface="Arial"/>
                <a:cs typeface="Arial"/>
                <a:sym typeface="Arial"/>
              </a:rPr>
              <a:t>Why were Christians seen as a threat by the Roman Empire?</a:t>
            </a:r>
          </a:p>
          <a:p>
            <a:pPr algn="l" marL="647702" indent="-323851" lvl="1">
              <a:lnSpc>
                <a:spcPts val="4200"/>
              </a:lnSpc>
              <a:buAutoNum type="arabicPeriod" startAt="1"/>
            </a:pPr>
            <a:r>
              <a:rPr lang="en-US" sz="3000">
                <a:solidFill>
                  <a:srgbClr val="0DA33B"/>
                </a:solidFill>
                <a:latin typeface="Arial"/>
                <a:ea typeface="Arial"/>
                <a:cs typeface="Arial"/>
                <a:sym typeface="Arial"/>
              </a:rPr>
              <a:t>Why is Constantine an important figure in both Christian and Roman history?</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32, Artefact 2nd Edition)</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Most Roman gods and goddesses had come from Greek beliefs.</a:t>
            </a:r>
          </a:p>
          <a:p>
            <a:pPr algn="l" marL="647702" indent="-323851" lvl="1">
              <a:lnSpc>
                <a:spcPts val="4200"/>
              </a:lnSpc>
              <a:buAutoNum type="arabicPeriod" startAt="1"/>
            </a:pPr>
            <a:r>
              <a:rPr lang="en-US" sz="3000">
                <a:solidFill>
                  <a:srgbClr val="000000"/>
                </a:solidFill>
                <a:latin typeface="Arial"/>
                <a:ea typeface="Arial"/>
                <a:cs typeface="Arial"/>
                <a:sym typeface="Arial"/>
              </a:rPr>
              <a:t>They would make offerings of money, food or animals for sacrifice at temples or they would pray at the family shrine, the lararium.</a:t>
            </a:r>
          </a:p>
          <a:p>
            <a:pPr algn="l" marL="647702" indent="-323851" lvl="1">
              <a:lnSpc>
                <a:spcPts val="4200"/>
              </a:lnSpc>
              <a:buAutoNum type="arabicPeriod" startAt="1"/>
            </a:pPr>
            <a:r>
              <a:rPr lang="en-US" sz="3000">
                <a:solidFill>
                  <a:srgbClr val="000000"/>
                </a:solidFill>
                <a:latin typeface="Arial"/>
                <a:ea typeface="Arial"/>
                <a:cs typeface="Arial"/>
                <a:sym typeface="Arial"/>
              </a:rPr>
              <a:t>A patrician’s body was dressed finely and carried through the city on a litter. The family hired musicians and professional mourners to walk behind the dead person, crying loudly and reciting the person’s achievements. A very rich or powerful family might organise funeral games.</a:t>
            </a:r>
          </a:p>
          <a:p>
            <a:pPr algn="l" marL="647702" indent="-323851" lvl="1">
              <a:lnSpc>
                <a:spcPts val="4200"/>
              </a:lnSpc>
              <a:buAutoNum type="arabicPeriod" startAt="1"/>
            </a:pPr>
            <a:r>
              <a:rPr lang="en-US" sz="3000">
                <a:solidFill>
                  <a:srgbClr val="000000"/>
                </a:solidFill>
                <a:latin typeface="Arial"/>
                <a:ea typeface="Arial"/>
                <a:cs typeface="Arial"/>
                <a:sym typeface="Arial"/>
              </a:rPr>
              <a:t>They refused to participate in any ceremonies to do with the gods of Rome.</a:t>
            </a:r>
          </a:p>
          <a:p>
            <a:pPr algn="l" marL="647702" indent="-323851" lvl="1">
              <a:lnSpc>
                <a:spcPts val="4200"/>
              </a:lnSpc>
              <a:buAutoNum type="arabicPeriod" startAt="1"/>
            </a:pPr>
            <a:r>
              <a:rPr lang="en-US" sz="3000">
                <a:solidFill>
                  <a:srgbClr val="000000"/>
                </a:solidFill>
                <a:latin typeface="Arial"/>
                <a:ea typeface="Arial"/>
                <a:cs typeface="Arial"/>
                <a:sym typeface="Arial"/>
              </a:rPr>
              <a:t>The Emperor Constantine lifted the ban on Christianity and he himself became a Christian on his deathbed. Eventually, Christianity became the official religion of the Roman Empire.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b="true" sz="7999" spc="359">
                <a:solidFill>
                  <a:srgbClr val="004AAD"/>
                </a:solidFill>
                <a:latin typeface="Arial Bold"/>
                <a:ea typeface="Arial Bold"/>
                <a:cs typeface="Arial Bold"/>
                <a:sym typeface="Arial Bold"/>
              </a:rPr>
              <a:t>4.5: THE LEGACY OF ROME</a:t>
            </a:r>
          </a:p>
        </p:txBody>
      </p:sp>
      <p:sp>
        <p:nvSpPr>
          <p:cNvPr name="TextBox 5" id="5"/>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4.5: the legacy of rome</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4</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735 BC to AD 476</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b="true" sz="7999" spc="359">
                <a:solidFill>
                  <a:srgbClr val="004AAD"/>
                </a:solidFill>
                <a:latin typeface="Arial Bold"/>
                <a:ea typeface="Arial Bold"/>
                <a:cs typeface="Arial Bold"/>
                <a:sym typeface="Arial Bold"/>
              </a:rPr>
              <a:t>4.1: SOURCES ON ANCIENT ROME</a:t>
            </a:r>
          </a:p>
        </p:txBody>
      </p:sp>
      <p:sp>
        <p:nvSpPr>
          <p:cNvPr name="TextBox 5" id="5"/>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4.1: Sources on Ancient Rome</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4</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735 BC to AD 476</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653421" y="2016121"/>
            <a:ext cx="6035166" cy="6539296"/>
          </a:xfrm>
          <a:custGeom>
            <a:avLst/>
            <a:gdLst/>
            <a:ahLst/>
            <a:cxnLst/>
            <a:rect r="r" b="b" t="t" l="l"/>
            <a:pathLst>
              <a:path h="6539296" w="6035166">
                <a:moveTo>
                  <a:pt x="0" y="0"/>
                </a:moveTo>
                <a:lnTo>
                  <a:pt x="6035165" y="0"/>
                </a:lnTo>
                <a:lnTo>
                  <a:pt x="6035165" y="6539296"/>
                </a:lnTo>
                <a:lnTo>
                  <a:pt x="0" y="6539296"/>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8" id="8"/>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Architecture and Engineering</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0">
            <a:off x="1007553" y="1911346"/>
            <a:ext cx="9645868"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Romans were great engineers and builders. Many of their innovations and techniques have been used in building ever since.</a:t>
            </a:r>
          </a:p>
          <a:p>
            <a:pPr algn="l">
              <a:lnSpc>
                <a:spcPts val="3500"/>
              </a:lnSpc>
            </a:pPr>
            <a:r>
              <a:rPr lang="en-US" sz="2500">
                <a:solidFill>
                  <a:srgbClr val="000000"/>
                </a:solidFill>
                <a:latin typeface="Arial"/>
                <a:ea typeface="Arial"/>
                <a:cs typeface="Arial"/>
                <a:sym typeface="Arial"/>
              </a:rPr>
              <a:t>Rome was the first European civilisation to invest in large-scale public works. The Romans built long-lasting roads that helped to increase trade and also helped their armies to move rapidly about the empire. Many modern roads are built along the same routes as these roads. They built aqueducts to carry fresh water into towns and cities. </a:t>
            </a:r>
          </a:p>
          <a:p>
            <a:pPr algn="l">
              <a:lnSpc>
                <a:spcPts val="3500"/>
              </a:lnSpc>
            </a:pPr>
            <a:r>
              <a:rPr lang="en-US" sz="2500">
                <a:solidFill>
                  <a:srgbClr val="000000"/>
                </a:solidFill>
                <a:latin typeface="Arial"/>
                <a:ea typeface="Arial"/>
                <a:cs typeface="Arial"/>
                <a:sym typeface="Arial"/>
              </a:rPr>
              <a:t>The Romans invented concrete to make their buildings more durable. They used rounded arches and pillars to hold up large ceilings and built huge domes on their temples. Many Roman buildings were so well constructed that they are still standing today, like the Pantheon in Rome. Their techniques were copied in the Renaissance and still influence modern architecture. </a:t>
            </a:r>
          </a:p>
        </p:txBody>
      </p:sp>
      <p:sp>
        <p:nvSpPr>
          <p:cNvPr name="TextBox 11" id="11"/>
          <p:cNvSpPr txBox="true"/>
          <p:nvPr/>
        </p:nvSpPr>
        <p:spPr>
          <a:xfrm rot="0">
            <a:off x="1028700" y="9762633"/>
            <a:ext cx="11960150" cy="344805"/>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71525"/>
            <a:ext cx="4742508"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Christianity</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07553" y="1892296"/>
            <a:ext cx="4763656"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Roman Empire's conversion to Christianity meant that the Catholic Church became the world's most powerful religion in the following centuries. Even after the Western Roman Empire fell in the fifth century AD, the Catholic Church acted as a unifying force in Western Europe. </a:t>
            </a:r>
          </a:p>
        </p:txBody>
      </p:sp>
      <p:sp>
        <p:nvSpPr>
          <p:cNvPr name="TextBox 10" id="10"/>
          <p:cNvSpPr txBox="true"/>
          <p:nvPr/>
        </p:nvSpPr>
        <p:spPr>
          <a:xfrm rot="0">
            <a:off x="6135256" y="771525"/>
            <a:ext cx="4742508"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Language</a:t>
            </a:r>
          </a:p>
        </p:txBody>
      </p:sp>
      <p:sp>
        <p:nvSpPr>
          <p:cNvPr name="TextBox 11" id="11"/>
          <p:cNvSpPr txBox="true"/>
          <p:nvPr/>
        </p:nvSpPr>
        <p:spPr>
          <a:xfrm rot="0">
            <a:off x="6114108" y="1892296"/>
            <a:ext cx="4763656" cy="69818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Latin </a:t>
            </a:r>
            <a:r>
              <a:rPr lang="en-US" sz="3000">
                <a:solidFill>
                  <a:srgbClr val="000000"/>
                </a:solidFill>
                <a:latin typeface="Arial"/>
                <a:ea typeface="Arial"/>
                <a:cs typeface="Arial"/>
                <a:sym typeface="Arial"/>
              </a:rPr>
              <a:t>was the language of the Roman Empire. It is not spoken today but many modern European languages (French, Spanish, Portuguese, Italian and Romanian) are based on it. English is not related (it is a Germanic language) but almost one-quarter of English words are directly influenced by Latin.</a:t>
            </a:r>
          </a:p>
        </p:txBody>
      </p:sp>
      <p:sp>
        <p:nvSpPr>
          <p:cNvPr name="TextBox 12" id="12"/>
          <p:cNvSpPr txBox="true"/>
          <p:nvPr/>
        </p:nvSpPr>
        <p:spPr>
          <a:xfrm rot="0">
            <a:off x="11707852" y="771525"/>
            <a:ext cx="4742508"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Calendar</a:t>
            </a:r>
          </a:p>
        </p:txBody>
      </p:sp>
      <p:sp>
        <p:nvSpPr>
          <p:cNvPr name="TextBox 13" id="13"/>
          <p:cNvSpPr txBox="true"/>
          <p:nvPr/>
        </p:nvSpPr>
        <p:spPr>
          <a:xfrm rot="0">
            <a:off x="11686704" y="1892296"/>
            <a:ext cx="4763656"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45 BC, </a:t>
            </a:r>
            <a:r>
              <a:rPr lang="en-US" sz="3000" b="true">
                <a:solidFill>
                  <a:srgbClr val="000000"/>
                </a:solidFill>
                <a:latin typeface="Arial Bold"/>
                <a:ea typeface="Arial Bold"/>
                <a:cs typeface="Arial Bold"/>
                <a:sym typeface="Arial Bold"/>
              </a:rPr>
              <a:t>Julius Caesar </a:t>
            </a:r>
            <a:r>
              <a:rPr lang="en-US" sz="3000">
                <a:solidFill>
                  <a:srgbClr val="000000"/>
                </a:solidFill>
                <a:latin typeface="Arial"/>
                <a:ea typeface="Arial"/>
                <a:cs typeface="Arial"/>
                <a:sym typeface="Arial"/>
              </a:rPr>
              <a:t>introduced a new calendar to replace the old Roman one, which was too inaccurate. His new </a:t>
            </a:r>
            <a:r>
              <a:rPr lang="en-US" sz="3000" b="true">
                <a:solidFill>
                  <a:srgbClr val="000000"/>
                </a:solidFill>
                <a:latin typeface="Arial Bold"/>
                <a:ea typeface="Arial Bold"/>
                <a:cs typeface="Arial Bold"/>
                <a:sym typeface="Arial Bold"/>
              </a:rPr>
              <a:t>Julian calendar </a:t>
            </a:r>
            <a:r>
              <a:rPr lang="en-US" sz="3000">
                <a:solidFill>
                  <a:srgbClr val="000000"/>
                </a:solidFill>
                <a:latin typeface="Arial"/>
                <a:ea typeface="Arial"/>
                <a:cs typeface="Arial"/>
                <a:sym typeface="Arial"/>
              </a:rPr>
              <a:t>had 365 days divided into 12 months and an extra day every four years. It was changed slightly by </a:t>
            </a:r>
            <a:r>
              <a:rPr lang="en-US" sz="3000" b="true">
                <a:solidFill>
                  <a:srgbClr val="000000"/>
                </a:solidFill>
                <a:latin typeface="Arial Bold"/>
                <a:ea typeface="Arial Bold"/>
                <a:cs typeface="Arial Bold"/>
                <a:sym typeface="Arial Bold"/>
              </a:rPr>
              <a:t>Pope Gregory XIII </a:t>
            </a:r>
            <a:r>
              <a:rPr lang="en-US" sz="3000">
                <a:solidFill>
                  <a:srgbClr val="000000"/>
                </a:solidFill>
                <a:latin typeface="Arial"/>
                <a:ea typeface="Arial"/>
                <a:cs typeface="Arial"/>
                <a:sym typeface="Arial"/>
              </a:rPr>
              <a:t>in 1582 and called the </a:t>
            </a:r>
            <a:r>
              <a:rPr lang="en-US" sz="3000" b="true">
                <a:solidFill>
                  <a:srgbClr val="000000"/>
                </a:solidFill>
                <a:latin typeface="Arial Bold"/>
                <a:ea typeface="Arial Bold"/>
                <a:cs typeface="Arial Bold"/>
                <a:sym typeface="Arial Bold"/>
              </a:rPr>
              <a:t>Gregorian calendar</a:t>
            </a:r>
            <a:r>
              <a:rPr lang="en-US" sz="3000">
                <a:solidFill>
                  <a:srgbClr val="000000"/>
                </a:solidFill>
                <a:latin typeface="Arial"/>
                <a:ea typeface="Arial"/>
                <a:cs typeface="Arial"/>
                <a:sym typeface="Arial"/>
              </a:rPr>
              <a:t>, but remains the basis for the calendar we use today. </a:t>
            </a:r>
          </a:p>
        </p:txBody>
      </p:sp>
      <p:grpSp>
        <p:nvGrpSpPr>
          <p:cNvPr name="Group 14" id="14"/>
          <p:cNvGrpSpPr/>
          <p:nvPr/>
        </p:nvGrpSpPr>
        <p:grpSpPr>
          <a:xfrm rot="0">
            <a:off x="11383909" y="9756776"/>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176902" y="405589"/>
            <a:ext cx="13934195" cy="9195631"/>
          </a:xfrm>
          <a:custGeom>
            <a:avLst/>
            <a:gdLst/>
            <a:ahLst/>
            <a:cxnLst/>
            <a:rect r="r" b="b" t="t" l="l"/>
            <a:pathLst>
              <a:path h="9195631" w="13934195">
                <a:moveTo>
                  <a:pt x="0" y="0"/>
                </a:moveTo>
                <a:lnTo>
                  <a:pt x="13934196" y="0"/>
                </a:lnTo>
                <a:lnTo>
                  <a:pt x="13934196" y="9195630"/>
                </a:lnTo>
                <a:lnTo>
                  <a:pt x="0" y="9195630"/>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9" id="9"/>
          <p:cNvGrpSpPr/>
          <p:nvPr/>
        </p:nvGrpSpPr>
        <p:grpSpPr>
          <a:xfrm rot="0">
            <a:off x="1138390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33, Artefact 2nd Edition)</a:t>
            </a:r>
          </a:p>
        </p:txBody>
      </p:sp>
      <p:sp>
        <p:nvSpPr>
          <p:cNvPr name="TextBox 8" id="8"/>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Which Roman inventions helped the development of architecture?</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the Romans help the spread of Christianity?</a:t>
            </a:r>
          </a:p>
          <a:p>
            <a:pPr algn="l" marL="647702" indent="-323851" lvl="1">
              <a:lnSpc>
                <a:spcPts val="4200"/>
              </a:lnSpc>
              <a:buAutoNum type="arabicPeriod" startAt="1"/>
            </a:pPr>
            <a:r>
              <a:rPr lang="en-US" sz="3000">
                <a:solidFill>
                  <a:srgbClr val="0DA33B"/>
                </a:solidFill>
                <a:latin typeface="Arial"/>
                <a:ea typeface="Arial"/>
                <a:cs typeface="Arial"/>
                <a:sym typeface="Arial"/>
              </a:rPr>
              <a:t>Which modern languages are descended from Latin?</a:t>
            </a:r>
          </a:p>
          <a:p>
            <a:pPr algn="l" marL="647702" indent="-323851" lvl="1">
              <a:lnSpc>
                <a:spcPts val="4200"/>
              </a:lnSpc>
              <a:buAutoNum type="arabicPeriod" startAt="1"/>
            </a:pPr>
            <a:r>
              <a:rPr lang="en-US" sz="3000">
                <a:solidFill>
                  <a:srgbClr val="0DA33B"/>
                </a:solidFill>
                <a:latin typeface="Arial"/>
                <a:ea typeface="Arial"/>
                <a:cs typeface="Arial"/>
                <a:sym typeface="Arial"/>
              </a:rPr>
              <a:t>What changes did Julius Caesar make to the calendar?</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33, Artefact 2nd Edition)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Concrete; rounded arches and pillars to hold up large ceilings.</a:t>
            </a:r>
          </a:p>
          <a:p>
            <a:pPr algn="l" marL="647702" indent="-323851" lvl="1">
              <a:lnSpc>
                <a:spcPts val="4200"/>
              </a:lnSpc>
              <a:buAutoNum type="arabicPeriod" startAt="1"/>
            </a:pPr>
            <a:r>
              <a:rPr lang="en-US" sz="3000">
                <a:solidFill>
                  <a:srgbClr val="000000"/>
                </a:solidFill>
                <a:latin typeface="Arial"/>
                <a:ea typeface="Arial"/>
                <a:cs typeface="Arial"/>
                <a:sym typeface="Arial"/>
              </a:rPr>
              <a:t>Christianity became the official religion of the Roman Empire. Gradually, the huge empire became predominantly Christian, making Christianity the most powerful world religion over the following centuries.</a:t>
            </a:r>
          </a:p>
          <a:p>
            <a:pPr algn="l" marL="647702" indent="-323851" lvl="1">
              <a:lnSpc>
                <a:spcPts val="4200"/>
              </a:lnSpc>
              <a:buAutoNum type="arabicPeriod" startAt="1"/>
            </a:pPr>
            <a:r>
              <a:rPr lang="en-US" sz="3000">
                <a:solidFill>
                  <a:srgbClr val="000000"/>
                </a:solidFill>
                <a:latin typeface="Arial"/>
                <a:ea typeface="Arial"/>
                <a:cs typeface="Arial"/>
                <a:sym typeface="Arial"/>
              </a:rPr>
              <a:t>French, Italian, Spanish, Portuguese, Romanian.</a:t>
            </a:r>
          </a:p>
          <a:p>
            <a:pPr algn="l" marL="647702" indent="-323851" lvl="1">
              <a:lnSpc>
                <a:spcPts val="4200"/>
              </a:lnSpc>
              <a:buAutoNum type="arabicPeriod" startAt="1"/>
            </a:pPr>
            <a:r>
              <a:rPr lang="en-US" sz="3000">
                <a:solidFill>
                  <a:srgbClr val="000000"/>
                </a:solidFill>
                <a:latin typeface="Arial"/>
                <a:ea typeface="Arial"/>
                <a:cs typeface="Arial"/>
                <a:sym typeface="Arial"/>
              </a:rPr>
              <a:t>Julius Caesar introduced the 365-day, 12-month calendar that we still use today.</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b="true" sz="7999" spc="359">
                <a:solidFill>
                  <a:srgbClr val="004AAD"/>
                </a:solidFill>
                <a:latin typeface="Arial Bold"/>
                <a:ea typeface="Arial Bold"/>
                <a:cs typeface="Arial Bold"/>
                <a:sym typeface="Arial Bold"/>
              </a:rPr>
              <a:t>4.6: SUMMARY</a:t>
            </a:r>
          </a:p>
        </p:txBody>
      </p:sp>
      <p:sp>
        <p:nvSpPr>
          <p:cNvPr name="TextBox 5" id="5"/>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4.6: summary</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4</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735 BC to AD 476</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In this chapter, we have learned that...</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07553" y="1911346"/>
            <a:ext cx="15609955"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Rome rose from a cluster of small villages on the Tiber to control the entire Mediterranean world and most of Western Europe. </a:t>
            </a:r>
            <a:r>
              <a:rPr lang="en-US" sz="2500">
                <a:solidFill>
                  <a:srgbClr val="000000"/>
                </a:solidFill>
                <a:latin typeface="Arial"/>
                <a:ea typeface="Arial"/>
                <a:cs typeface="Arial"/>
                <a:sym typeface="Arial"/>
              </a:rPr>
              <a:t>It was the most powerful empire in the ancient world.</a:t>
            </a:r>
          </a:p>
          <a:p>
            <a:pPr algn="l" marL="539754" indent="-269877" lvl="1">
              <a:lnSpc>
                <a:spcPts val="3500"/>
              </a:lnSpc>
              <a:buFont typeface="Arial"/>
              <a:buChar char="•"/>
            </a:pPr>
            <a:r>
              <a:rPr lang="en-US" sz="2500">
                <a:solidFill>
                  <a:srgbClr val="000000"/>
                </a:solidFill>
                <a:latin typeface="Arial"/>
                <a:ea typeface="Arial"/>
                <a:cs typeface="Arial"/>
                <a:sym typeface="Arial"/>
              </a:rPr>
              <a:t>Roman society was divided up into patricians and plebeians. The patricians were the wealthy elite who ran the empire, lived in a domus and had many slaves. Their sons were well educated and their daughters were married into other patrician families. </a:t>
            </a:r>
          </a:p>
          <a:p>
            <a:pPr algn="l" marL="539754" indent="-269877" lvl="1">
              <a:lnSpc>
                <a:spcPts val="3500"/>
              </a:lnSpc>
              <a:buFont typeface="Arial"/>
              <a:buChar char="•"/>
            </a:pPr>
            <a:r>
              <a:rPr lang="en-US" sz="2500">
                <a:solidFill>
                  <a:srgbClr val="000000"/>
                </a:solidFill>
                <a:latin typeface="Arial"/>
                <a:ea typeface="Arial"/>
                <a:cs typeface="Arial"/>
                <a:sym typeface="Arial"/>
              </a:rPr>
              <a:t>The plebeians were the vast majority of the population. </a:t>
            </a:r>
            <a:r>
              <a:rPr lang="en-US" sz="2500">
                <a:solidFill>
                  <a:srgbClr val="000000"/>
                </a:solidFill>
                <a:latin typeface="Arial"/>
                <a:ea typeface="Arial"/>
                <a:cs typeface="Arial"/>
                <a:sym typeface="Arial"/>
              </a:rPr>
              <a:t>They were poorer, lived in insulae apartment blocks and worked for a living as a craftsmen and soldiers.</a:t>
            </a:r>
          </a:p>
          <a:p>
            <a:pPr algn="l" marL="539754" indent="-269877" lvl="1">
              <a:lnSpc>
                <a:spcPts val="3500"/>
              </a:lnSpc>
              <a:buFont typeface="Arial"/>
              <a:buChar char="•"/>
            </a:pPr>
            <a:r>
              <a:rPr lang="en-US" sz="2500">
                <a:solidFill>
                  <a:srgbClr val="000000"/>
                </a:solidFill>
                <a:latin typeface="Arial"/>
                <a:ea typeface="Arial"/>
                <a:cs typeface="Arial"/>
                <a:sym typeface="Arial"/>
              </a:rPr>
              <a:t>All Romans enjoyed a vast selection of public entertainments: public baths, chariot racing, theatre and gladiator fights. Gladiators were slaves who fought in amphitheatres.</a:t>
            </a:r>
          </a:p>
          <a:p>
            <a:pPr algn="l" marL="539754" indent="-269877" lvl="1">
              <a:lnSpc>
                <a:spcPts val="3500"/>
              </a:lnSpc>
              <a:buFont typeface="Arial"/>
              <a:buChar char="•"/>
            </a:pPr>
            <a:r>
              <a:rPr lang="en-US" sz="2500">
                <a:solidFill>
                  <a:srgbClr val="000000"/>
                </a:solidFill>
                <a:latin typeface="Arial"/>
                <a:ea typeface="Arial"/>
                <a:cs typeface="Arial"/>
                <a:sym typeface="Arial"/>
              </a:rPr>
              <a:t>The Roman army was the most successful fighting force in the ancient world. Men signed up for 25 years of service and were highly trained. They fought with a vast array of weapons and could march long distances in a short time. </a:t>
            </a:r>
          </a:p>
          <a:p>
            <a:pPr algn="l" marL="539754" indent="-269877" lvl="1">
              <a:lnSpc>
                <a:spcPts val="3500"/>
              </a:lnSpc>
              <a:buFont typeface="Arial"/>
              <a:buChar char="•"/>
            </a:pPr>
            <a:r>
              <a:rPr lang="en-US" sz="2500">
                <a:solidFill>
                  <a:srgbClr val="000000"/>
                </a:solidFill>
                <a:latin typeface="Arial"/>
                <a:ea typeface="Arial"/>
                <a:cs typeface="Arial"/>
                <a:sym typeface="Arial"/>
              </a:rPr>
              <a:t>The Romans worshipped many different gods and goddesses. Their religion dominated every aspect of their lives. They offered sacrifices to the gods and held elaborate funerals. Christianity was initially persecuted by the Roman Empire but became the official religion of the empire in the late fourth century.</a:t>
            </a:r>
          </a:p>
          <a:p>
            <a:pPr algn="l" marL="539754" indent="-269877" lvl="1">
              <a:lnSpc>
                <a:spcPts val="3500"/>
              </a:lnSpc>
              <a:buFont typeface="Arial"/>
              <a:buChar char="•"/>
            </a:pPr>
            <a:r>
              <a:rPr lang="en-US" sz="2500">
                <a:solidFill>
                  <a:srgbClr val="000000"/>
                </a:solidFill>
                <a:latin typeface="Arial"/>
                <a:ea typeface="Arial"/>
                <a:cs typeface="Arial"/>
                <a:sym typeface="Arial"/>
              </a:rPr>
              <a:t>Rome’s legacy has lived on in European civilisation and beyond through architecture, Christianity, language, the calendar and more.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Reflecting on... Ancient Rome</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07553" y="1892296"/>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 foundation stone of Western society, Rome's achievements in engineering, warfare and culture are impressive to this day. The story of the growth and ultimate fall of Rome is often used to examine problems in modern society. However, me must remember its success was built on conquest and slavery - it is an excellent example of the importance of seeing history 'warts and all'. </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Examination Questions</a:t>
            </a:r>
          </a:p>
        </p:txBody>
      </p:sp>
      <p:sp>
        <p:nvSpPr>
          <p:cNvPr name="TextBox 8" id="8"/>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2023 SEC Q1e, Q1f</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809625"/>
            <a:ext cx="15730037" cy="1050920"/>
          </a:xfrm>
          <a:prstGeom prst="rect">
            <a:avLst/>
          </a:prstGeom>
        </p:spPr>
        <p:txBody>
          <a:bodyPr anchor="t" rtlCol="false" tIns="0" lIns="0" bIns="0" rIns="0">
            <a:spAutoFit/>
          </a:bodyPr>
          <a:lstStyle/>
          <a:p>
            <a:pPr algn="l">
              <a:lnSpc>
                <a:spcPts val="7700"/>
              </a:lnSpc>
            </a:pPr>
            <a:r>
              <a:rPr lang="en-US" sz="5500" b="true">
                <a:solidFill>
                  <a:srgbClr val="004AAD"/>
                </a:solidFill>
                <a:latin typeface="Arial Bold"/>
                <a:ea typeface="Arial Bold"/>
                <a:cs typeface="Arial Bold"/>
                <a:sym typeface="Arial Bold"/>
              </a:rPr>
              <a:t>Exploring History pg. 64 (Artefact, 1st Edition)</a:t>
            </a:r>
          </a:p>
        </p:txBody>
      </p:sp>
      <p:sp>
        <p:nvSpPr>
          <p:cNvPr name="TextBox 8" id="8"/>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2023 SEC Q1e, Q1f</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8" id="8"/>
          <p:cNvSpPr txBox="true"/>
          <p:nvPr/>
        </p:nvSpPr>
        <p:spPr>
          <a:xfrm rot="0">
            <a:off x="1028700" y="752475"/>
            <a:ext cx="15730037" cy="1336671"/>
          </a:xfrm>
          <a:prstGeom prst="rect">
            <a:avLst/>
          </a:prstGeom>
        </p:spPr>
        <p:txBody>
          <a:bodyPr anchor="t" rtlCol="false" tIns="0" lIns="0" bIns="0" rIns="0">
            <a:spAutoFit/>
          </a:bodyPr>
          <a:lstStyle/>
          <a:p>
            <a:pPr algn="l">
              <a:lnSpc>
                <a:spcPts val="9800"/>
              </a:lnSpc>
            </a:pPr>
            <a:r>
              <a:rPr lang="en-US" sz="7000" b="true">
                <a:solidFill>
                  <a:srgbClr val="004AAD"/>
                </a:solidFill>
                <a:latin typeface="Arial Bold"/>
                <a:ea typeface="Arial Bold"/>
                <a:cs typeface="Arial Bold"/>
                <a:sym typeface="Arial Bold"/>
              </a:rPr>
              <a:t>How do we know about the Romans?</a:t>
            </a:r>
          </a:p>
        </p:txBody>
      </p:sp>
      <p:sp>
        <p:nvSpPr>
          <p:cNvPr name="TextBox 9" id="9"/>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Even though the Roman Empire ended over 1,500 years ago, we know a lot about it because the Romans left so much evidence behind them. There are written sources from Roman writers such as </a:t>
            </a:r>
            <a:r>
              <a:rPr lang="en-US" sz="3000" b="true">
                <a:solidFill>
                  <a:srgbClr val="000000"/>
                </a:solidFill>
                <a:latin typeface="Arial Bold"/>
                <a:ea typeface="Arial Bold"/>
                <a:cs typeface="Arial Bold"/>
                <a:sym typeface="Arial Bold"/>
              </a:rPr>
              <a:t>Caesar</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Pliny </a:t>
            </a:r>
            <a:r>
              <a:rPr lang="en-US" sz="3000">
                <a:solidFill>
                  <a:srgbClr val="000000"/>
                </a:solidFill>
                <a:latin typeface="Arial"/>
                <a:ea typeface="Arial"/>
                <a:cs typeface="Arial"/>
                <a:sym typeface="Arial"/>
              </a:rPr>
              <a:t>and </a:t>
            </a:r>
            <a:r>
              <a:rPr lang="en-US" sz="3000" b="true">
                <a:solidFill>
                  <a:srgbClr val="000000"/>
                </a:solidFill>
                <a:latin typeface="Arial Bold"/>
                <a:ea typeface="Arial Bold"/>
                <a:cs typeface="Arial Bold"/>
                <a:sym typeface="Arial Bold"/>
              </a:rPr>
              <a:t>Virgil</a:t>
            </a:r>
            <a:r>
              <a:rPr lang="en-US" sz="3000">
                <a:solidFill>
                  <a:srgbClr val="000000"/>
                </a:solidFill>
                <a:latin typeface="Arial"/>
                <a:ea typeface="Arial"/>
                <a:cs typeface="Arial"/>
                <a:sym typeface="Arial"/>
              </a:rPr>
              <a:t>, who wrote about the history of Rome.</a:t>
            </a:r>
          </a:p>
          <a:p>
            <a:pPr algn="l">
              <a:lnSpc>
                <a:spcPts val="4200"/>
              </a:lnSpc>
            </a:pPr>
            <a:r>
              <a:rPr lang="en-US" sz="3000">
                <a:solidFill>
                  <a:srgbClr val="000000"/>
                </a:solidFill>
                <a:latin typeface="Arial"/>
                <a:ea typeface="Arial"/>
                <a:cs typeface="Arial"/>
                <a:sym typeface="Arial"/>
              </a:rPr>
              <a:t>The physical remains of Roman life can also be seen all over Europe, North Africa and the Middle East; the ruins of many buildings and many everyday artefacts (such as coins, weapons, tools and toys) have survived. </a:t>
            </a:r>
          </a:p>
          <a:p>
            <a:pPr algn="l">
              <a:lnSpc>
                <a:spcPts val="4200"/>
              </a:lnSpc>
            </a:pPr>
            <a:r>
              <a:rPr lang="en-US" sz="3000">
                <a:solidFill>
                  <a:srgbClr val="000000"/>
                </a:solidFill>
                <a:latin typeface="Arial"/>
                <a:ea typeface="Arial"/>
                <a:cs typeface="Arial"/>
                <a:sym typeface="Arial"/>
              </a:rPr>
              <a:t>Most important are the remains of the Roman town of Pompeii, which was buried by the eruption of Mount Vesuvius in AD 79. The volcanic ash preserved the town just as it was, and archaeologists have been excavating it since 1748. </a:t>
            </a:r>
          </a:p>
        </p:txBody>
      </p:sp>
      <p:grpSp>
        <p:nvGrpSpPr>
          <p:cNvPr name="Group 10" id="10"/>
          <p:cNvGrpSpPr/>
          <p:nvPr/>
        </p:nvGrpSpPr>
        <p:grpSpPr>
          <a:xfrm rot="0">
            <a:off x="11383909" y="972531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sp>
        <p:nvSpPr>
          <p:cNvPr name="TextBox 7" id="7"/>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sp>
        <p:nvSpPr>
          <p:cNvPr name="TextBox 7" id="7"/>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2673636"/>
            <a:ext cx="7804977"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Colosseum, Rome</a:t>
            </a:r>
          </a:p>
          <a:p>
            <a:pPr algn="l">
              <a:lnSpc>
                <a:spcPts val="3500"/>
              </a:lnSpc>
            </a:pPr>
            <a:r>
              <a:rPr lang="en-US" sz="2500">
                <a:solidFill>
                  <a:srgbClr val="000000"/>
                </a:solidFill>
                <a:latin typeface="Arial"/>
                <a:ea typeface="Arial"/>
                <a:cs typeface="Arial"/>
                <a:sym typeface="Arial"/>
              </a:rPr>
              <a:t>Pompeii, Italy</a:t>
            </a:r>
          </a:p>
          <a:p>
            <a:pPr algn="l">
              <a:lnSpc>
                <a:spcPts val="3500"/>
              </a:lnSpc>
            </a:pPr>
            <a:r>
              <a:rPr lang="en-US" sz="2500">
                <a:solidFill>
                  <a:srgbClr val="000000"/>
                </a:solidFill>
                <a:latin typeface="Arial"/>
                <a:ea typeface="Arial"/>
                <a:cs typeface="Arial"/>
                <a:sym typeface="Arial"/>
              </a:rPr>
              <a:t>Forum Romanum, Rome</a:t>
            </a:r>
          </a:p>
          <a:p>
            <a:pPr algn="l">
              <a:lnSpc>
                <a:spcPts val="3500"/>
              </a:lnSpc>
            </a:pPr>
            <a:r>
              <a:rPr lang="en-US" sz="2500">
                <a:solidFill>
                  <a:srgbClr val="000000"/>
                </a:solidFill>
                <a:latin typeface="Arial"/>
                <a:ea typeface="Arial"/>
                <a:cs typeface="Arial"/>
                <a:sym typeface="Arial"/>
              </a:rPr>
              <a:t>Hadrian's Wall, England</a:t>
            </a:r>
          </a:p>
          <a:p>
            <a:pPr algn="l">
              <a:lnSpc>
                <a:spcPts val="3500"/>
              </a:lnSpc>
            </a:pPr>
            <a:r>
              <a:rPr lang="en-US" sz="2500">
                <a:solidFill>
                  <a:srgbClr val="000000"/>
                </a:solidFill>
                <a:latin typeface="Arial"/>
                <a:ea typeface="Arial"/>
                <a:cs typeface="Arial"/>
                <a:sym typeface="Arial"/>
              </a:rPr>
              <a:t>Ostia Antica, Italy</a:t>
            </a:r>
          </a:p>
        </p:txBody>
      </p:sp>
      <p:sp>
        <p:nvSpPr>
          <p:cNvPr name="TextBox 10" id="10"/>
          <p:cNvSpPr txBox="true"/>
          <p:nvPr/>
        </p:nvSpPr>
        <p:spPr>
          <a:xfrm rot="0">
            <a:off x="8833677" y="2673636"/>
            <a:ext cx="7804977"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Julius Caesar</a:t>
            </a:r>
          </a:p>
          <a:p>
            <a:pPr algn="l">
              <a:lnSpc>
                <a:spcPts val="3500"/>
              </a:lnSpc>
            </a:pPr>
            <a:r>
              <a:rPr lang="en-US" sz="2500">
                <a:solidFill>
                  <a:srgbClr val="000000"/>
                </a:solidFill>
                <a:latin typeface="Arial"/>
                <a:ea typeface="Arial"/>
                <a:cs typeface="Arial"/>
                <a:sym typeface="Arial"/>
              </a:rPr>
              <a:t>Spartacus</a:t>
            </a:r>
          </a:p>
          <a:p>
            <a:pPr algn="l">
              <a:lnSpc>
                <a:spcPts val="3500"/>
              </a:lnSpc>
            </a:pPr>
            <a:r>
              <a:rPr lang="en-US" sz="2500">
                <a:solidFill>
                  <a:srgbClr val="000000"/>
                </a:solidFill>
                <a:latin typeface="Arial"/>
                <a:ea typeface="Arial"/>
                <a:cs typeface="Arial"/>
                <a:sym typeface="Arial"/>
              </a:rPr>
              <a:t>Trajan</a:t>
            </a:r>
          </a:p>
          <a:p>
            <a:pPr algn="l">
              <a:lnSpc>
                <a:spcPts val="3500"/>
              </a:lnSpc>
            </a:pPr>
            <a:r>
              <a:rPr lang="en-US" sz="2500">
                <a:solidFill>
                  <a:srgbClr val="000000"/>
                </a:solidFill>
                <a:latin typeface="Arial"/>
                <a:ea typeface="Arial"/>
                <a:cs typeface="Arial"/>
                <a:sym typeface="Arial"/>
              </a:rPr>
              <a:t>Augustus</a:t>
            </a:r>
          </a:p>
          <a:p>
            <a:pPr algn="l">
              <a:lnSpc>
                <a:spcPts val="3500"/>
              </a:lnSpc>
            </a:pPr>
            <a:r>
              <a:rPr lang="en-US" sz="2500">
                <a:solidFill>
                  <a:srgbClr val="000000"/>
                </a:solidFill>
                <a:latin typeface="Arial"/>
                <a:ea typeface="Arial"/>
                <a:cs typeface="Arial"/>
                <a:sym typeface="Arial"/>
              </a:rPr>
              <a:t>Cicero</a:t>
            </a:r>
          </a:p>
          <a:p>
            <a:pPr algn="l">
              <a:lnSpc>
                <a:spcPts val="3500"/>
              </a:lnSpc>
            </a:pPr>
            <a:r>
              <a:rPr lang="en-US" sz="2500">
                <a:solidFill>
                  <a:srgbClr val="000000"/>
                </a:solidFill>
                <a:latin typeface="Arial"/>
                <a:ea typeface="Arial"/>
                <a:cs typeface="Arial"/>
                <a:sym typeface="Arial"/>
              </a:rPr>
              <a:t>Lucilla</a:t>
            </a:r>
          </a:p>
          <a:p>
            <a:pPr algn="l">
              <a:lnSpc>
                <a:spcPts val="3500"/>
              </a:lnSpc>
            </a:pPr>
            <a:r>
              <a:rPr lang="en-US" sz="2500">
                <a:solidFill>
                  <a:srgbClr val="000000"/>
                </a:solidFill>
                <a:latin typeface="Arial"/>
                <a:ea typeface="Arial"/>
                <a:cs typeface="Arial"/>
                <a:sym typeface="Arial"/>
              </a:rPr>
              <a:t>Livia Drusilla</a:t>
            </a:r>
          </a:p>
          <a:p>
            <a:pPr algn="l">
              <a:lnSpc>
                <a:spcPts val="3500"/>
              </a:lnSpc>
            </a:pPr>
            <a:r>
              <a:rPr lang="en-US" sz="2500">
                <a:solidFill>
                  <a:srgbClr val="000000"/>
                </a:solidFill>
                <a:latin typeface="Arial"/>
                <a:ea typeface="Arial"/>
                <a:cs typeface="Arial"/>
                <a:sym typeface="Arial"/>
              </a:rPr>
              <a:t>Virgil</a:t>
            </a:r>
          </a:p>
          <a:p>
            <a:pPr algn="l">
              <a:lnSpc>
                <a:spcPts val="3500"/>
              </a:lnSpc>
            </a:pPr>
            <a:r>
              <a:rPr lang="en-US" sz="2500">
                <a:solidFill>
                  <a:srgbClr val="000000"/>
                </a:solidFill>
                <a:latin typeface="Arial"/>
                <a:ea typeface="Arial"/>
                <a:cs typeface="Arial"/>
                <a:sym typeface="Arial"/>
              </a:rPr>
              <a:t>Hannibal</a:t>
            </a:r>
          </a:p>
          <a:p>
            <a:pPr algn="l">
              <a:lnSpc>
                <a:spcPts val="3500"/>
              </a:lnSpc>
            </a:pPr>
            <a:r>
              <a:rPr lang="en-US" sz="2500">
                <a:solidFill>
                  <a:srgbClr val="000000"/>
                </a:solidFill>
                <a:latin typeface="Arial"/>
                <a:ea typeface="Arial"/>
                <a:cs typeface="Arial"/>
                <a:sym typeface="Arial"/>
              </a:rPr>
              <a:t>Nero</a:t>
            </a:r>
          </a:p>
          <a:p>
            <a:pPr algn="l">
              <a:lnSpc>
                <a:spcPts val="3500"/>
              </a:lnSpc>
            </a:pPr>
            <a:r>
              <a:rPr lang="en-US" sz="2500">
                <a:solidFill>
                  <a:srgbClr val="000000"/>
                </a:solidFill>
                <a:latin typeface="Arial"/>
                <a:ea typeface="Arial"/>
                <a:cs typeface="Arial"/>
                <a:sym typeface="Arial"/>
              </a:rPr>
              <a:t>Constantine</a:t>
            </a:r>
          </a:p>
          <a:p>
            <a:pPr algn="l">
              <a:lnSpc>
                <a:spcPts val="3500"/>
              </a:lnSpc>
            </a:pPr>
            <a:r>
              <a:rPr lang="en-US" sz="2500">
                <a:solidFill>
                  <a:srgbClr val="000000"/>
                </a:solidFill>
                <a:latin typeface="Arial"/>
                <a:ea typeface="Arial"/>
                <a:cs typeface="Arial"/>
                <a:sym typeface="Arial"/>
              </a:rPr>
              <a:t>Helena</a:t>
            </a: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7561727" y="2244724"/>
            <a:ext cx="9197010" cy="6409336"/>
          </a:xfrm>
          <a:custGeom>
            <a:avLst/>
            <a:gdLst/>
            <a:ahLst/>
            <a:cxnLst/>
            <a:rect r="r" b="b" t="t" l="l"/>
            <a:pathLst>
              <a:path h="6409336" w="9197010">
                <a:moveTo>
                  <a:pt x="0" y="0"/>
                </a:moveTo>
                <a:lnTo>
                  <a:pt x="9197010" y="0"/>
                </a:lnTo>
                <a:lnTo>
                  <a:pt x="9197010" y="6409336"/>
                </a:lnTo>
                <a:lnTo>
                  <a:pt x="0" y="6409336"/>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8" id="8"/>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23, Artefact 2nd Edition)</a:t>
            </a:r>
          </a:p>
        </p:txBody>
      </p:sp>
      <p:sp>
        <p:nvSpPr>
          <p:cNvPr name="TextBox 9" id="9"/>
          <p:cNvSpPr txBox="true"/>
          <p:nvPr/>
        </p:nvSpPr>
        <p:spPr>
          <a:xfrm rot="0">
            <a:off x="1028700" y="2120899"/>
            <a:ext cx="6533027" cy="5381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Name three sources of evidence on Ancient Rome.</a:t>
            </a:r>
          </a:p>
          <a:p>
            <a:pPr algn="l" marL="647702" indent="-323851" lvl="1">
              <a:lnSpc>
                <a:spcPts val="4200"/>
              </a:lnSpc>
              <a:buAutoNum type="arabicPeriod" startAt="1"/>
            </a:pPr>
            <a:r>
              <a:rPr lang="en-US" sz="3000">
                <a:solidFill>
                  <a:srgbClr val="0DA33B"/>
                </a:solidFill>
                <a:latin typeface="Arial"/>
                <a:ea typeface="Arial"/>
                <a:cs typeface="Arial"/>
                <a:sym typeface="Arial"/>
              </a:rPr>
              <a:t>Who did the Romans believe founded their city?</a:t>
            </a:r>
          </a:p>
          <a:p>
            <a:pPr algn="l" marL="647702" indent="-323851" lvl="1">
              <a:lnSpc>
                <a:spcPts val="4200"/>
              </a:lnSpc>
              <a:buAutoNum type="arabicPeriod" startAt="1"/>
            </a:pPr>
            <a:r>
              <a:rPr lang="en-US" sz="3000">
                <a:solidFill>
                  <a:srgbClr val="FF6300"/>
                </a:solidFill>
                <a:latin typeface="Arial"/>
                <a:ea typeface="Arial"/>
                <a:cs typeface="Arial"/>
                <a:sym typeface="Arial"/>
              </a:rPr>
              <a:t>Look at the map and name five modern countries that were once ruled by Rome.</a:t>
            </a:r>
          </a:p>
          <a:p>
            <a:pPr algn="l" marL="647702" indent="-323851" lvl="1">
              <a:lnSpc>
                <a:spcPts val="4200"/>
              </a:lnSpc>
              <a:buAutoNum type="arabicPeriod" startAt="1"/>
            </a:pPr>
            <a:r>
              <a:rPr lang="en-US" sz="3000">
                <a:solidFill>
                  <a:srgbClr val="0DA33B"/>
                </a:solidFill>
                <a:latin typeface="Arial"/>
                <a:ea typeface="Arial"/>
                <a:cs typeface="Arial"/>
                <a:sym typeface="Arial"/>
              </a:rPr>
              <a:t>What is a </a:t>
            </a:r>
            <a:r>
              <a:rPr lang="en-US" sz="3000" i="true">
                <a:solidFill>
                  <a:srgbClr val="0DA33B"/>
                </a:solidFill>
                <a:latin typeface="Arial Italics"/>
                <a:ea typeface="Arial Italics"/>
                <a:cs typeface="Arial Italics"/>
                <a:sym typeface="Arial Italics"/>
              </a:rPr>
              <a:t>republic</a:t>
            </a:r>
            <a:r>
              <a:rPr lang="en-US" sz="3000">
                <a:solidFill>
                  <a:srgbClr val="0DA33B"/>
                </a:solidFill>
                <a:latin typeface="Arial"/>
                <a:ea typeface="Arial"/>
                <a:cs typeface="Arial"/>
                <a:sym typeface="Arial"/>
              </a:rPr>
              <a:t>?</a:t>
            </a:r>
          </a:p>
          <a:p>
            <a:pPr algn="l" marL="647702" indent="-323851" lvl="1">
              <a:lnSpc>
                <a:spcPts val="4200"/>
              </a:lnSpc>
              <a:buAutoNum type="arabicPeriod" startAt="1"/>
            </a:pPr>
            <a:r>
              <a:rPr lang="en-US" sz="3000">
                <a:solidFill>
                  <a:srgbClr val="0DA33B"/>
                </a:solidFill>
                <a:latin typeface="Arial"/>
                <a:ea typeface="Arial"/>
                <a:cs typeface="Arial"/>
                <a:sym typeface="Arial"/>
              </a:rPr>
              <a:t>For how long was Rome a republic?</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1" id="11"/>
          <p:cNvGrpSpPr/>
          <p:nvPr/>
        </p:nvGrpSpPr>
        <p:grpSpPr>
          <a:xfrm rot="0">
            <a:off x="11383909" y="9725311"/>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23, Artefact 2nd Edition)</a:t>
            </a:r>
          </a:p>
        </p:txBody>
      </p:sp>
      <p:sp>
        <p:nvSpPr>
          <p:cNvPr name="TextBox 8" id="8"/>
          <p:cNvSpPr txBox="true"/>
          <p:nvPr/>
        </p:nvSpPr>
        <p:spPr>
          <a:xfrm rot="0">
            <a:off x="1028700" y="2120899"/>
            <a:ext cx="15730037" cy="5915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Any three of: written sources from Roman writers such as Caesar, Pliny, Virgil; physical remains of Roman life all over Europe, North Africa and the Middle East; the ruins of many buildings; everyday artefacts such as coins, weapons, tools and toys; the ruins of Pompeii.</a:t>
            </a:r>
          </a:p>
          <a:p>
            <a:pPr algn="l" marL="647702" indent="-323851" lvl="1">
              <a:lnSpc>
                <a:spcPts val="4200"/>
              </a:lnSpc>
              <a:buAutoNum type="arabicPeriod" startAt="1"/>
            </a:pPr>
            <a:r>
              <a:rPr lang="en-US" sz="3000">
                <a:solidFill>
                  <a:srgbClr val="000000"/>
                </a:solidFill>
                <a:latin typeface="Arial"/>
                <a:ea typeface="Arial"/>
                <a:cs typeface="Arial"/>
                <a:sym typeface="Arial"/>
              </a:rPr>
              <a:t>Romulus and Remus, the twin sons of the god Mars.</a:t>
            </a:r>
          </a:p>
          <a:p>
            <a:pPr algn="l" marL="647702" indent="-323851" lvl="1">
              <a:lnSpc>
                <a:spcPts val="4200"/>
              </a:lnSpc>
              <a:buAutoNum type="arabicPeriod" startAt="1"/>
            </a:pPr>
            <a:r>
              <a:rPr lang="en-US" sz="3000">
                <a:solidFill>
                  <a:srgbClr val="000000"/>
                </a:solidFill>
                <a:latin typeface="Arial"/>
                <a:ea typeface="Arial"/>
                <a:cs typeface="Arial"/>
                <a:sym typeface="Arial"/>
              </a:rPr>
              <a:t>Any five of: Italy, France; Spain; Portugal; Algeria; Morocco; Tunisia; Libya; Egypt; Israel; Jordan; Syria; Lebanon; Iraq; Türkiye; Greece; Cyprus; Bulgaria; Romania; Serbia, Croatia; Slovenia; Macedonia; Albania; Kosovo; Hungary; Austria; Germany; Switzerland; Belgium; Netherlands; England; Wales.</a:t>
            </a:r>
          </a:p>
          <a:p>
            <a:pPr algn="l" marL="647702" indent="-323851" lvl="1">
              <a:lnSpc>
                <a:spcPts val="4200"/>
              </a:lnSpc>
              <a:buAutoNum type="arabicPeriod" startAt="1"/>
            </a:pPr>
            <a:r>
              <a:rPr lang="en-US" sz="3000">
                <a:solidFill>
                  <a:srgbClr val="000000"/>
                </a:solidFill>
                <a:latin typeface="Arial"/>
                <a:ea typeface="Arial"/>
                <a:cs typeface="Arial"/>
                <a:sym typeface="Arial"/>
              </a:rPr>
              <a:t>Republic: where the wealthy elite ruled the city through the senate.</a:t>
            </a:r>
          </a:p>
          <a:p>
            <a:pPr algn="l" marL="647702" indent="-323851" lvl="1">
              <a:lnSpc>
                <a:spcPts val="4200"/>
              </a:lnSpc>
              <a:buAutoNum type="arabicPeriod" startAt="1"/>
            </a:pPr>
            <a:r>
              <a:rPr lang="en-US" sz="3000">
                <a:solidFill>
                  <a:srgbClr val="000000"/>
                </a:solidFill>
                <a:latin typeface="Arial"/>
                <a:ea typeface="Arial"/>
                <a:cs typeface="Arial"/>
                <a:sym typeface="Arial"/>
              </a:rPr>
              <a:t>478 years (509 BC to 31 BC).</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25311"/>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 Ancient Rome</a:t>
            </a:r>
          </a:p>
        </p:txBody>
      </p:sp>
      <p:sp>
        <p:nvSpPr>
          <p:cNvPr name="TextBox 7" id="7"/>
          <p:cNvSpPr txBox="true"/>
          <p:nvPr/>
        </p:nvSpPr>
        <p:spPr>
          <a:xfrm rot="0">
            <a:off x="1028700" y="752475"/>
            <a:ext cx="15730037" cy="1336671"/>
          </a:xfrm>
          <a:prstGeom prst="rect">
            <a:avLst/>
          </a:prstGeom>
        </p:spPr>
        <p:txBody>
          <a:bodyPr anchor="t" rtlCol="false" tIns="0" lIns="0" bIns="0" rIns="0">
            <a:spAutoFit/>
          </a:bodyPr>
          <a:lstStyle/>
          <a:p>
            <a:pPr algn="l">
              <a:lnSpc>
                <a:spcPts val="9800"/>
              </a:lnSpc>
            </a:pPr>
            <a:r>
              <a:rPr lang="en-US" sz="7000" b="true">
                <a:solidFill>
                  <a:srgbClr val="004AAD"/>
                </a:solidFill>
                <a:latin typeface="Arial Bold"/>
                <a:ea typeface="Arial Bold"/>
                <a:cs typeface="Arial Bold"/>
                <a:sym typeface="Arial Bold"/>
              </a:rPr>
              <a:t>Roman Towns</a:t>
            </a:r>
          </a:p>
        </p:txBody>
      </p:sp>
      <p:sp>
        <p:nvSpPr>
          <p:cNvPr name="TextBox 8" id="8"/>
          <p:cNvSpPr txBox="true"/>
          <p:nvPr/>
        </p:nvSpPr>
        <p:spPr>
          <a:xfrm rot="0">
            <a:off x="1028700" y="2120899"/>
            <a:ext cx="15609955" cy="1647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As their empire expanded into Europe, the Romans controlled each local area from towns they founded. Romans lived here with the native peoples, many of whom became </a:t>
            </a:r>
            <a:r>
              <a:rPr lang="en-US" sz="3000" b="true">
                <a:solidFill>
                  <a:srgbClr val="000000"/>
                </a:solidFill>
                <a:latin typeface="Arial Bold"/>
                <a:ea typeface="Arial Bold"/>
                <a:cs typeface="Arial Bold"/>
                <a:sym typeface="Arial Bold"/>
              </a:rPr>
              <a:t>citizens </a:t>
            </a:r>
            <a:r>
              <a:rPr lang="en-US" sz="3000">
                <a:solidFill>
                  <a:srgbClr val="000000"/>
                </a:solidFill>
                <a:latin typeface="Arial"/>
                <a:ea typeface="Arial"/>
                <a:cs typeface="Arial"/>
                <a:sym typeface="Arial"/>
              </a:rPr>
              <a:t>(</a:t>
            </a:r>
            <a:r>
              <a:rPr lang="en-US" sz="3000" u="sng">
                <a:solidFill>
                  <a:srgbClr val="000000"/>
                </a:solidFill>
                <a:latin typeface="Arial"/>
                <a:ea typeface="Arial"/>
                <a:cs typeface="Arial"/>
                <a:sym typeface="Arial"/>
              </a:rPr>
              <a:t>people who had rights under Roman law</a:t>
            </a:r>
            <a:r>
              <a:rPr lang="en-US" sz="3000">
                <a:solidFill>
                  <a:srgbClr val="000000"/>
                </a:solidFill>
                <a:latin typeface="Arial"/>
                <a:ea typeface="Arial"/>
                <a:cs typeface="Arial"/>
                <a:sym typeface="Arial"/>
              </a:rPr>
              <a:t>) of the empire. </a:t>
            </a:r>
          </a:p>
        </p:txBody>
      </p:sp>
      <p:sp>
        <p:nvSpPr>
          <p:cNvPr name="TextBox 9" id="9"/>
          <p:cNvSpPr txBox="true"/>
          <p:nvPr/>
        </p:nvSpPr>
        <p:spPr>
          <a:xfrm rot="0">
            <a:off x="1088741" y="3797299"/>
            <a:ext cx="7744936"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Most Roman towns shared similar features:</a:t>
            </a:r>
          </a:p>
          <a:p>
            <a:pPr algn="l" marL="647702" indent="-323851" lvl="1">
              <a:lnSpc>
                <a:spcPts val="4200"/>
              </a:lnSpc>
              <a:buFont typeface="Arial"/>
              <a:buChar char="•"/>
            </a:pPr>
            <a:r>
              <a:rPr lang="en-US" sz="3000">
                <a:solidFill>
                  <a:srgbClr val="000000"/>
                </a:solidFill>
                <a:latin typeface="Arial"/>
                <a:ea typeface="Arial"/>
                <a:cs typeface="Arial"/>
                <a:sym typeface="Arial"/>
              </a:rPr>
              <a:t>walls for defence.</a:t>
            </a:r>
          </a:p>
          <a:p>
            <a:pPr algn="l" marL="647702" indent="-323851" lvl="1">
              <a:lnSpc>
                <a:spcPts val="4200"/>
              </a:lnSpc>
              <a:buFont typeface="Arial"/>
              <a:buChar char="•"/>
            </a:pPr>
            <a:r>
              <a:rPr lang="en-US" sz="3000">
                <a:solidFill>
                  <a:srgbClr val="000000"/>
                </a:solidFill>
                <a:latin typeface="Arial"/>
                <a:ea typeface="Arial"/>
                <a:cs typeface="Arial"/>
                <a:sym typeface="Arial"/>
              </a:rPr>
              <a:t>paved streets laid out in a grid system (similar to what we use today)</a:t>
            </a:r>
          </a:p>
          <a:p>
            <a:pPr algn="l" marL="647702" indent="-323851" lvl="1">
              <a:lnSpc>
                <a:spcPts val="4200"/>
              </a:lnSpc>
              <a:buFont typeface="Arial"/>
              <a:buChar char="•"/>
            </a:pPr>
            <a:r>
              <a:rPr lang="en-US" sz="3000">
                <a:solidFill>
                  <a:srgbClr val="000000"/>
                </a:solidFill>
                <a:latin typeface="Arial"/>
                <a:ea typeface="Arial"/>
                <a:cs typeface="Arial"/>
                <a:sym typeface="Arial"/>
              </a:rPr>
              <a:t>a </a:t>
            </a:r>
            <a:r>
              <a:rPr lang="en-US" b="true" sz="3000">
                <a:solidFill>
                  <a:srgbClr val="000000"/>
                </a:solidFill>
                <a:latin typeface="Arial Bold"/>
                <a:ea typeface="Arial Bold"/>
                <a:cs typeface="Arial Bold"/>
                <a:sym typeface="Arial Bold"/>
              </a:rPr>
              <a:t>forum</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a large town square, was the centre of business, political activity and religious worship</a:t>
            </a:r>
          </a:p>
          <a:p>
            <a:pPr algn="l" marL="647702" indent="-323851" lvl="1">
              <a:lnSpc>
                <a:spcPts val="4200"/>
              </a:lnSpc>
              <a:buFont typeface="Arial"/>
              <a:buChar char="•"/>
            </a:pPr>
            <a:r>
              <a:rPr lang="en-US" sz="3000">
                <a:solidFill>
                  <a:srgbClr val="000000"/>
                </a:solidFill>
                <a:latin typeface="Arial"/>
                <a:ea typeface="Arial"/>
                <a:cs typeface="Arial"/>
                <a:sym typeface="Arial"/>
              </a:rPr>
              <a:t>temples for worshop</a:t>
            </a:r>
          </a:p>
          <a:p>
            <a:pPr algn="l" marL="647702" indent="-323851" lvl="1">
              <a:lnSpc>
                <a:spcPts val="4200"/>
              </a:lnSpc>
              <a:buFont typeface="Arial"/>
              <a:buChar char="•"/>
            </a:pPr>
            <a:r>
              <a:rPr lang="en-US" sz="3000">
                <a:solidFill>
                  <a:srgbClr val="000000"/>
                </a:solidFill>
                <a:latin typeface="Arial"/>
                <a:ea typeface="Arial"/>
                <a:cs typeface="Arial"/>
                <a:sym typeface="Arial"/>
              </a:rPr>
              <a:t>aqueducts </a:t>
            </a:r>
            <a:r>
              <a:rPr lang="en-US" sz="3000">
                <a:solidFill>
                  <a:srgbClr val="000000"/>
                </a:solidFill>
                <a:latin typeface="Arial"/>
                <a:ea typeface="Arial"/>
                <a:cs typeface="Arial"/>
                <a:sym typeface="Arial"/>
              </a:rPr>
              <a:t>t</a:t>
            </a:r>
            <a:r>
              <a:rPr lang="en-US" sz="3000">
                <a:solidFill>
                  <a:srgbClr val="000000"/>
                </a:solidFill>
                <a:latin typeface="Arial"/>
                <a:ea typeface="Arial"/>
                <a:cs typeface="Arial"/>
                <a:sym typeface="Arial"/>
              </a:rPr>
              <a:t>o br</a:t>
            </a:r>
            <a:r>
              <a:rPr lang="en-US" sz="3000">
                <a:solidFill>
                  <a:srgbClr val="000000"/>
                </a:solidFill>
                <a:latin typeface="Arial"/>
                <a:ea typeface="Arial"/>
                <a:cs typeface="Arial"/>
                <a:sym typeface="Arial"/>
              </a:rPr>
              <a:t>in</a:t>
            </a:r>
            <a:r>
              <a:rPr lang="en-US" sz="3000">
                <a:solidFill>
                  <a:srgbClr val="000000"/>
                </a:solidFill>
                <a:latin typeface="Arial"/>
                <a:ea typeface="Arial"/>
                <a:cs typeface="Arial"/>
                <a:sym typeface="Arial"/>
              </a:rPr>
              <a:t>g fre</a:t>
            </a:r>
            <a:r>
              <a:rPr lang="en-US" sz="3000">
                <a:solidFill>
                  <a:srgbClr val="000000"/>
                </a:solidFill>
                <a:latin typeface="Arial"/>
                <a:ea typeface="Arial"/>
                <a:cs typeface="Arial"/>
                <a:sym typeface="Arial"/>
              </a:rPr>
              <a:t>s</a:t>
            </a:r>
            <a:r>
              <a:rPr lang="en-US" sz="3000">
                <a:solidFill>
                  <a:srgbClr val="000000"/>
                </a:solidFill>
                <a:latin typeface="Arial"/>
                <a:ea typeface="Arial"/>
                <a:cs typeface="Arial"/>
                <a:sym typeface="Arial"/>
              </a:rPr>
              <a:t>h</a:t>
            </a:r>
            <a:r>
              <a:rPr lang="en-US" sz="3000">
                <a:solidFill>
                  <a:srgbClr val="000000"/>
                </a:solidFill>
                <a:latin typeface="Arial"/>
                <a:ea typeface="Arial"/>
                <a:cs typeface="Arial"/>
                <a:sym typeface="Arial"/>
              </a:rPr>
              <a:t> </a:t>
            </a:r>
            <a:r>
              <a:rPr lang="en-US" sz="3000">
                <a:solidFill>
                  <a:srgbClr val="000000"/>
                </a:solidFill>
                <a:latin typeface="Arial"/>
                <a:ea typeface="Arial"/>
                <a:cs typeface="Arial"/>
                <a:sym typeface="Arial"/>
              </a:rPr>
              <a:t>wat</a:t>
            </a:r>
            <a:r>
              <a:rPr lang="en-US" sz="3000" u="none">
                <a:solidFill>
                  <a:srgbClr val="000000"/>
                </a:solidFill>
                <a:latin typeface="Arial"/>
                <a:ea typeface="Arial"/>
                <a:cs typeface="Arial"/>
                <a:sym typeface="Arial"/>
              </a:rPr>
              <a:t>e</a:t>
            </a:r>
            <a:r>
              <a:rPr lang="en-US" sz="3000">
                <a:solidFill>
                  <a:srgbClr val="000000"/>
                </a:solidFill>
                <a:latin typeface="Arial"/>
                <a:ea typeface="Arial"/>
                <a:cs typeface="Arial"/>
                <a:sym typeface="Arial"/>
              </a:rPr>
              <a:t>r t</a:t>
            </a:r>
            <a:r>
              <a:rPr lang="en-US" sz="3000" u="none">
                <a:solidFill>
                  <a:srgbClr val="000000"/>
                </a:solidFill>
                <a:latin typeface="Arial"/>
                <a:ea typeface="Arial"/>
                <a:cs typeface="Arial"/>
                <a:sym typeface="Arial"/>
              </a:rPr>
              <a:t>o </a:t>
            </a:r>
            <a:r>
              <a:rPr lang="en-US" sz="3000">
                <a:solidFill>
                  <a:srgbClr val="000000"/>
                </a:solidFill>
                <a:latin typeface="Arial"/>
                <a:ea typeface="Arial"/>
                <a:cs typeface="Arial"/>
                <a:sym typeface="Arial"/>
              </a:rPr>
              <a:t>t</a:t>
            </a:r>
            <a:r>
              <a:rPr lang="en-US" sz="3000" u="none">
                <a:solidFill>
                  <a:srgbClr val="000000"/>
                </a:solidFill>
                <a:latin typeface="Arial"/>
                <a:ea typeface="Arial"/>
                <a:cs typeface="Arial"/>
                <a:sym typeface="Arial"/>
              </a:rPr>
              <a:t>h</a:t>
            </a:r>
            <a:r>
              <a:rPr lang="en-US" sz="3000">
                <a:solidFill>
                  <a:srgbClr val="000000"/>
                </a:solidFill>
                <a:latin typeface="Arial"/>
                <a:ea typeface="Arial"/>
                <a:cs typeface="Arial"/>
                <a:sym typeface="Arial"/>
              </a:rPr>
              <a:t>e</a:t>
            </a:r>
            <a:r>
              <a:rPr lang="en-US" sz="3000" u="none">
                <a:solidFill>
                  <a:srgbClr val="000000"/>
                </a:solidFill>
                <a:latin typeface="Arial"/>
                <a:ea typeface="Arial"/>
                <a:cs typeface="Arial"/>
                <a:sym typeface="Arial"/>
              </a:rPr>
              <a:t> </a:t>
            </a:r>
            <a:r>
              <a:rPr lang="en-US" sz="3000">
                <a:solidFill>
                  <a:srgbClr val="000000"/>
                </a:solidFill>
                <a:latin typeface="Arial"/>
                <a:ea typeface="Arial"/>
                <a:cs typeface="Arial"/>
                <a:sym typeface="Arial"/>
              </a:rPr>
              <a:t>town</a:t>
            </a:r>
          </a:p>
          <a:p>
            <a:pPr algn="l" marL="647702" indent="-323851" lvl="1">
              <a:lnSpc>
                <a:spcPts val="4200"/>
              </a:lnSpc>
              <a:buFont typeface="Arial"/>
              <a:buChar char="•"/>
            </a:pPr>
            <a:r>
              <a:rPr lang="en-US" sz="3000">
                <a:solidFill>
                  <a:srgbClr val="000000"/>
                </a:solidFill>
                <a:latin typeface="Arial"/>
                <a:ea typeface="Arial"/>
                <a:cs typeface="Arial"/>
                <a:sym typeface="Arial"/>
              </a:rPr>
              <a:t>t</a:t>
            </a:r>
            <a:r>
              <a:rPr lang="en-US" sz="3000" u="none">
                <a:solidFill>
                  <a:srgbClr val="000000"/>
                </a:solidFill>
                <a:latin typeface="Arial"/>
                <a:ea typeface="Arial"/>
                <a:cs typeface="Arial"/>
                <a:sym typeface="Arial"/>
              </a:rPr>
              <a:t>h</a:t>
            </a:r>
            <a:r>
              <a:rPr lang="en-US" sz="3000">
                <a:solidFill>
                  <a:srgbClr val="000000"/>
                </a:solidFill>
                <a:latin typeface="Arial"/>
                <a:ea typeface="Arial"/>
                <a:cs typeface="Arial"/>
                <a:sym typeface="Arial"/>
              </a:rPr>
              <a:t>e</a:t>
            </a:r>
            <a:r>
              <a:rPr lang="en-US" sz="3000" u="none">
                <a:solidFill>
                  <a:srgbClr val="000000"/>
                </a:solidFill>
                <a:latin typeface="Arial"/>
                <a:ea typeface="Arial"/>
                <a:cs typeface="Arial"/>
                <a:sym typeface="Arial"/>
              </a:rPr>
              <a:t>a</a:t>
            </a:r>
            <a:r>
              <a:rPr lang="en-US" sz="3000">
                <a:solidFill>
                  <a:srgbClr val="000000"/>
                </a:solidFill>
                <a:latin typeface="Arial"/>
                <a:ea typeface="Arial"/>
                <a:cs typeface="Arial"/>
                <a:sym typeface="Arial"/>
              </a:rPr>
              <a:t>tres</a:t>
            </a:r>
            <a:r>
              <a:rPr lang="en-US" sz="3000" u="none">
                <a:solidFill>
                  <a:srgbClr val="000000"/>
                </a:solidFill>
                <a:latin typeface="Arial"/>
                <a:ea typeface="Arial"/>
                <a:cs typeface="Arial"/>
                <a:sym typeface="Arial"/>
              </a:rPr>
              <a:t> </a:t>
            </a:r>
            <a:r>
              <a:rPr lang="en-US" sz="3000">
                <a:solidFill>
                  <a:srgbClr val="000000"/>
                </a:solidFill>
                <a:latin typeface="Arial"/>
                <a:ea typeface="Arial"/>
                <a:cs typeface="Arial"/>
                <a:sym typeface="Arial"/>
              </a:rPr>
              <a:t>fo</a:t>
            </a:r>
            <a:r>
              <a:rPr lang="en-US" sz="3000" u="none">
                <a:solidFill>
                  <a:srgbClr val="000000"/>
                </a:solidFill>
                <a:latin typeface="Arial"/>
                <a:ea typeface="Arial"/>
                <a:cs typeface="Arial"/>
                <a:sym typeface="Arial"/>
              </a:rPr>
              <a:t>r</a:t>
            </a:r>
            <a:r>
              <a:rPr lang="en-US" sz="3000">
                <a:solidFill>
                  <a:srgbClr val="000000"/>
                </a:solidFill>
                <a:latin typeface="Arial"/>
                <a:ea typeface="Arial"/>
                <a:cs typeface="Arial"/>
                <a:sym typeface="Arial"/>
              </a:rPr>
              <a:t> play</a:t>
            </a:r>
            <a:r>
              <a:rPr lang="en-US" sz="3000" u="none">
                <a:solidFill>
                  <a:srgbClr val="000000"/>
                </a:solidFill>
                <a:latin typeface="Arial"/>
                <a:ea typeface="Arial"/>
                <a:cs typeface="Arial"/>
                <a:sym typeface="Arial"/>
              </a:rPr>
              <a:t>s </a:t>
            </a:r>
            <a:r>
              <a:rPr lang="en-US" sz="3000">
                <a:solidFill>
                  <a:srgbClr val="000000"/>
                </a:solidFill>
                <a:latin typeface="Arial"/>
                <a:ea typeface="Arial"/>
                <a:cs typeface="Arial"/>
                <a:sym typeface="Arial"/>
              </a:rPr>
              <a:t>a</a:t>
            </a:r>
            <a:r>
              <a:rPr lang="en-US" sz="3000" u="none">
                <a:solidFill>
                  <a:srgbClr val="000000"/>
                </a:solidFill>
                <a:latin typeface="Arial"/>
                <a:ea typeface="Arial"/>
                <a:cs typeface="Arial"/>
                <a:sym typeface="Arial"/>
              </a:rPr>
              <a:t>nd</a:t>
            </a:r>
            <a:r>
              <a:rPr lang="en-US" sz="3000">
                <a:solidFill>
                  <a:srgbClr val="000000"/>
                </a:solidFill>
                <a:latin typeface="Arial"/>
                <a:ea typeface="Arial"/>
                <a:cs typeface="Arial"/>
                <a:sym typeface="Arial"/>
              </a:rPr>
              <a:t> pr</a:t>
            </a:r>
            <a:r>
              <a:rPr lang="en-US" sz="3000" u="none">
                <a:solidFill>
                  <a:srgbClr val="000000"/>
                </a:solidFill>
                <a:latin typeface="Arial"/>
                <a:ea typeface="Arial"/>
                <a:cs typeface="Arial"/>
                <a:sym typeface="Arial"/>
              </a:rPr>
              <a:t>e</a:t>
            </a:r>
            <a:r>
              <a:rPr lang="en-US" sz="3000">
                <a:solidFill>
                  <a:srgbClr val="000000"/>
                </a:solidFill>
                <a:latin typeface="Arial"/>
                <a:ea typeface="Arial"/>
                <a:cs typeface="Arial"/>
                <a:sym typeface="Arial"/>
              </a:rPr>
              <a:t>fo</a:t>
            </a:r>
            <a:r>
              <a:rPr lang="en-US" sz="3000" u="none">
                <a:solidFill>
                  <a:srgbClr val="000000"/>
                </a:solidFill>
                <a:latin typeface="Arial"/>
                <a:ea typeface="Arial"/>
                <a:cs typeface="Arial"/>
                <a:sym typeface="Arial"/>
              </a:rPr>
              <a:t>r</a:t>
            </a:r>
            <a:r>
              <a:rPr lang="en-US" sz="3000">
                <a:solidFill>
                  <a:srgbClr val="000000"/>
                </a:solidFill>
                <a:latin typeface="Arial"/>
                <a:ea typeface="Arial"/>
                <a:cs typeface="Arial"/>
                <a:sym typeface="Arial"/>
              </a:rPr>
              <a:t>mances</a:t>
            </a:r>
          </a:p>
          <a:p>
            <a:pPr algn="l" marL="647702" indent="-323851" lvl="1">
              <a:lnSpc>
                <a:spcPts val="4200"/>
              </a:lnSpc>
              <a:buFont typeface="Arial"/>
              <a:buChar char="•"/>
            </a:pPr>
            <a:r>
              <a:rPr lang="en-US" sz="3000">
                <a:solidFill>
                  <a:srgbClr val="000000"/>
                </a:solidFill>
                <a:latin typeface="Arial"/>
                <a:ea typeface="Arial"/>
                <a:cs typeface="Arial"/>
                <a:sym typeface="Arial"/>
              </a:rPr>
              <a:t>monuments</a:t>
            </a:r>
            <a:r>
              <a:rPr lang="en-US" sz="3000" u="none">
                <a:solidFill>
                  <a:srgbClr val="000000"/>
                </a:solidFill>
                <a:latin typeface="Arial"/>
                <a:ea typeface="Arial"/>
                <a:cs typeface="Arial"/>
                <a:sym typeface="Arial"/>
              </a:rPr>
              <a:t> o</a:t>
            </a:r>
            <a:r>
              <a:rPr lang="en-US" sz="3000">
                <a:solidFill>
                  <a:srgbClr val="000000"/>
                </a:solidFill>
                <a:latin typeface="Arial"/>
                <a:ea typeface="Arial"/>
                <a:cs typeface="Arial"/>
                <a:sym typeface="Arial"/>
              </a:rPr>
              <a:t>r tri</a:t>
            </a:r>
            <a:r>
              <a:rPr lang="en-US" sz="3000" u="none">
                <a:solidFill>
                  <a:srgbClr val="000000"/>
                </a:solidFill>
                <a:latin typeface="Arial"/>
                <a:ea typeface="Arial"/>
                <a:cs typeface="Arial"/>
                <a:sym typeface="Arial"/>
              </a:rPr>
              <a:t>m</a:t>
            </a:r>
            <a:r>
              <a:rPr lang="en-US" sz="3000">
                <a:solidFill>
                  <a:srgbClr val="000000"/>
                </a:solidFill>
                <a:latin typeface="Arial"/>
                <a:ea typeface="Arial"/>
                <a:cs typeface="Arial"/>
                <a:sym typeface="Arial"/>
              </a:rPr>
              <a:t>ph</a:t>
            </a:r>
            <a:r>
              <a:rPr lang="en-US" sz="3000" u="none">
                <a:solidFill>
                  <a:srgbClr val="000000"/>
                </a:solidFill>
                <a:latin typeface="Arial"/>
                <a:ea typeface="Arial"/>
                <a:cs typeface="Arial"/>
                <a:sym typeface="Arial"/>
              </a:rPr>
              <a:t>al</a:t>
            </a:r>
            <a:r>
              <a:rPr lang="en-US" sz="3000">
                <a:solidFill>
                  <a:srgbClr val="000000"/>
                </a:solidFill>
                <a:latin typeface="Arial"/>
                <a:ea typeface="Arial"/>
                <a:cs typeface="Arial"/>
                <a:sym typeface="Arial"/>
              </a:rPr>
              <a:t> </a:t>
            </a:r>
            <a:r>
              <a:rPr lang="en-US" sz="3000" u="none">
                <a:solidFill>
                  <a:srgbClr val="000000"/>
                </a:solidFill>
                <a:latin typeface="Arial"/>
                <a:ea typeface="Arial"/>
                <a:cs typeface="Arial"/>
                <a:sym typeface="Arial"/>
              </a:rPr>
              <a:t>a</a:t>
            </a:r>
            <a:r>
              <a:rPr lang="en-US" sz="3000">
                <a:solidFill>
                  <a:srgbClr val="000000"/>
                </a:solidFill>
                <a:latin typeface="Arial"/>
                <a:ea typeface="Arial"/>
                <a:cs typeface="Arial"/>
                <a:sym typeface="Arial"/>
              </a:rPr>
              <a:t>rches to commemorate Rome's history</a:t>
            </a:r>
          </a:p>
        </p:txBody>
      </p:sp>
      <p:sp>
        <p:nvSpPr>
          <p:cNvPr name="TextBox 10" id="10"/>
          <p:cNvSpPr txBox="true"/>
          <p:nvPr/>
        </p:nvSpPr>
        <p:spPr>
          <a:xfrm rot="0">
            <a:off x="8833677" y="4221303"/>
            <a:ext cx="7804977" cy="27146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public baths, where people bathed, exercised and met friends</a:t>
            </a:r>
          </a:p>
          <a:p>
            <a:pPr algn="l" marL="647702" indent="-323851" lvl="1">
              <a:lnSpc>
                <a:spcPts val="4200"/>
              </a:lnSpc>
              <a:buFont typeface="Arial"/>
              <a:buChar char="•"/>
            </a:pPr>
            <a:r>
              <a:rPr lang="en-US" sz="3000">
                <a:solidFill>
                  <a:srgbClr val="000000"/>
                </a:solidFill>
                <a:latin typeface="Arial"/>
                <a:ea typeface="Arial"/>
                <a:cs typeface="Arial"/>
                <a:sym typeface="Arial"/>
              </a:rPr>
              <a:t>public toilets and drinking fountains</a:t>
            </a:r>
          </a:p>
          <a:p>
            <a:pPr algn="l" marL="647702" indent="-323851" lvl="1">
              <a:lnSpc>
                <a:spcPts val="4200"/>
              </a:lnSpc>
              <a:buFont typeface="Arial"/>
              <a:buChar char="•"/>
            </a:pPr>
            <a:r>
              <a:rPr lang="en-US" sz="3000">
                <a:solidFill>
                  <a:srgbClr val="000000"/>
                </a:solidFill>
                <a:latin typeface="Arial"/>
                <a:ea typeface="Arial"/>
                <a:cs typeface="Arial"/>
                <a:sym typeface="Arial"/>
              </a:rPr>
              <a:t>an </a:t>
            </a:r>
            <a:r>
              <a:rPr lang="en-US" b="true" sz="3000">
                <a:solidFill>
                  <a:srgbClr val="000000"/>
                </a:solidFill>
                <a:latin typeface="Arial Bold"/>
                <a:ea typeface="Arial Bold"/>
                <a:cs typeface="Arial Bold"/>
                <a:sym typeface="Arial Bold"/>
              </a:rPr>
              <a:t>amphitheatre</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where gladitorial games were held</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2" id="12"/>
          <p:cNvGrpSpPr/>
          <p:nvPr/>
        </p:nvGrpSpPr>
        <p:grpSpPr>
          <a:xfrm rot="0">
            <a:off x="11383909" y="9725311"/>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F6FC6"/>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DAFpq1O4H24</dc:identifier>
  <dcterms:modified xsi:type="dcterms:W3CDTF">2011-08-01T06:04:30Z</dcterms:modified>
  <cp:revision>1</cp:revision>
  <dc:title>Ch. 4 - Ancient Rome</dc:title>
</cp:coreProperties>
</file>